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57" r:id="rId3"/>
    <p:sldId id="258" r:id="rId4"/>
    <p:sldId id="259" r:id="rId5"/>
    <p:sldId id="260" r:id="rId6"/>
    <p:sldId id="261" r:id="rId7"/>
    <p:sldId id="271" r:id="rId8"/>
    <p:sldId id="272" r:id="rId9"/>
    <p:sldId id="273" r:id="rId10"/>
    <p:sldId id="274" r:id="rId11"/>
    <p:sldId id="282" r:id="rId12"/>
    <p:sldId id="283" r:id="rId13"/>
    <p:sldId id="284" r:id="rId14"/>
    <p:sldId id="285" r:id="rId15"/>
    <p:sldId id="287" r:id="rId16"/>
    <p:sldId id="286" r:id="rId17"/>
    <p:sldId id="275" r:id="rId18"/>
    <p:sldId id="276" r:id="rId19"/>
    <p:sldId id="265" r:id="rId20"/>
    <p:sldId id="289" r:id="rId21"/>
    <p:sldId id="279" r:id="rId22"/>
    <p:sldId id="263" r:id="rId23"/>
    <p:sldId id="280" r:id="rId24"/>
    <p:sldId id="281" r:id="rId25"/>
    <p:sldId id="262" r:id="rId26"/>
    <p:sldId id="277" r:id="rId27"/>
    <p:sldId id="278" r:id="rId28"/>
    <p:sldId id="288" r:id="rId29"/>
    <p:sldId id="27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16.png"/><Relationship Id="rId7" Type="http://schemas.openxmlformats.org/officeDocument/2006/relationships/image" Target="../media/image46.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17.svg"/></Relationships>
</file>

<file path=ppt/diagrams/_rels/data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16.png"/><Relationship Id="rId7" Type="http://schemas.openxmlformats.org/officeDocument/2006/relationships/image" Target="../media/image46.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8E1264-2AD0-460D-892C-8FED84A048C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AABE9C7-0644-46B8-B54F-6F7D1BEA1794}">
      <dgm:prSet/>
      <dgm:spPr/>
      <dgm:t>
        <a:bodyPr/>
        <a:lstStyle/>
        <a:p>
          <a:r>
            <a:rPr lang="en-US" baseline="0"/>
            <a:t>Have mass shootings increased or decrease over time?</a:t>
          </a:r>
          <a:endParaRPr lang="en-US"/>
        </a:p>
      </dgm:t>
    </dgm:pt>
    <dgm:pt modelId="{CF496515-A329-4CB0-A116-3F68DD9C52A0}" type="parTrans" cxnId="{6EE318BD-0873-4AEE-8E90-55AC74B1A2C2}">
      <dgm:prSet/>
      <dgm:spPr/>
      <dgm:t>
        <a:bodyPr/>
        <a:lstStyle/>
        <a:p>
          <a:endParaRPr lang="en-US"/>
        </a:p>
      </dgm:t>
    </dgm:pt>
    <dgm:pt modelId="{09A7AA90-3A58-4BA5-87DD-4CFF5747F7D7}" type="sibTrans" cxnId="{6EE318BD-0873-4AEE-8E90-55AC74B1A2C2}">
      <dgm:prSet/>
      <dgm:spPr/>
      <dgm:t>
        <a:bodyPr/>
        <a:lstStyle/>
        <a:p>
          <a:endParaRPr lang="en-US"/>
        </a:p>
      </dgm:t>
    </dgm:pt>
    <dgm:pt modelId="{F6FF924B-706B-422B-A44C-69A87CCB6741}">
      <dgm:prSet/>
      <dgm:spPr/>
      <dgm:t>
        <a:bodyPr/>
        <a:lstStyle/>
        <a:p>
          <a:r>
            <a:rPr lang="en-US" baseline="0"/>
            <a:t>Have school shootings increased or decreased over time?</a:t>
          </a:r>
          <a:endParaRPr lang="en-US"/>
        </a:p>
      </dgm:t>
    </dgm:pt>
    <dgm:pt modelId="{54B988EC-D0FC-422F-87DC-5B53D79182D8}" type="parTrans" cxnId="{E42B15F3-3DBB-40EA-8CB8-605970531A36}">
      <dgm:prSet/>
      <dgm:spPr/>
      <dgm:t>
        <a:bodyPr/>
        <a:lstStyle/>
        <a:p>
          <a:endParaRPr lang="en-US"/>
        </a:p>
      </dgm:t>
    </dgm:pt>
    <dgm:pt modelId="{79882655-6319-4EA4-878B-D98329A7ED81}" type="sibTrans" cxnId="{E42B15F3-3DBB-40EA-8CB8-605970531A36}">
      <dgm:prSet/>
      <dgm:spPr/>
      <dgm:t>
        <a:bodyPr/>
        <a:lstStyle/>
        <a:p>
          <a:endParaRPr lang="en-US"/>
        </a:p>
      </dgm:t>
    </dgm:pt>
    <dgm:pt modelId="{7FCA7C61-886E-4035-A01B-320184E8BEC9}">
      <dgm:prSet/>
      <dgm:spPr/>
      <dgm:t>
        <a:bodyPr/>
        <a:lstStyle/>
        <a:p>
          <a:r>
            <a:rPr lang="en-US" baseline="0"/>
            <a:t>What accounts for the most gun related deaths in America?</a:t>
          </a:r>
          <a:endParaRPr lang="en-US"/>
        </a:p>
      </dgm:t>
    </dgm:pt>
    <dgm:pt modelId="{1FB11463-C016-4661-8E3B-02BEC9D3E101}" type="parTrans" cxnId="{1F1513E8-D52D-4C8E-91C1-C297246C8249}">
      <dgm:prSet/>
      <dgm:spPr/>
      <dgm:t>
        <a:bodyPr/>
        <a:lstStyle/>
        <a:p>
          <a:endParaRPr lang="en-US"/>
        </a:p>
      </dgm:t>
    </dgm:pt>
    <dgm:pt modelId="{2EE0FDA3-195E-4DF8-8980-B7B6DF7F895D}" type="sibTrans" cxnId="{1F1513E8-D52D-4C8E-91C1-C297246C8249}">
      <dgm:prSet/>
      <dgm:spPr/>
      <dgm:t>
        <a:bodyPr/>
        <a:lstStyle/>
        <a:p>
          <a:endParaRPr lang="en-US"/>
        </a:p>
      </dgm:t>
    </dgm:pt>
    <dgm:pt modelId="{4CF4239A-185B-4E88-BD48-6DCE11831EF2}">
      <dgm:prSet/>
      <dgm:spPr/>
      <dgm:t>
        <a:bodyPr/>
        <a:lstStyle/>
        <a:p>
          <a:r>
            <a:rPr lang="en-US" baseline="0"/>
            <a:t>Do certain socio-economic factors play into gun violence?</a:t>
          </a:r>
          <a:endParaRPr lang="en-US"/>
        </a:p>
      </dgm:t>
    </dgm:pt>
    <dgm:pt modelId="{B73F7CBF-489F-4F2F-A2EF-F391A0EEC0F0}" type="parTrans" cxnId="{36D7E019-D763-4ADC-A28C-C4C7C0A04329}">
      <dgm:prSet/>
      <dgm:spPr/>
      <dgm:t>
        <a:bodyPr/>
        <a:lstStyle/>
        <a:p>
          <a:endParaRPr lang="en-US"/>
        </a:p>
      </dgm:t>
    </dgm:pt>
    <dgm:pt modelId="{42E4E8F0-9509-4D13-948F-CF24A0F4AF6C}" type="sibTrans" cxnId="{36D7E019-D763-4ADC-A28C-C4C7C0A04329}">
      <dgm:prSet/>
      <dgm:spPr/>
      <dgm:t>
        <a:bodyPr/>
        <a:lstStyle/>
        <a:p>
          <a:endParaRPr lang="en-US"/>
        </a:p>
      </dgm:t>
    </dgm:pt>
    <dgm:pt modelId="{BC57ABB0-494E-4C51-B4A8-D051A3B50C6D}" type="pres">
      <dgm:prSet presAssocID="{C48E1264-2AD0-460D-892C-8FED84A048C7}" presName="root" presStyleCnt="0">
        <dgm:presLayoutVars>
          <dgm:dir/>
          <dgm:resizeHandles val="exact"/>
        </dgm:presLayoutVars>
      </dgm:prSet>
      <dgm:spPr/>
    </dgm:pt>
    <dgm:pt modelId="{070646ED-E3DB-44EA-9DD0-48C763DB28E1}" type="pres">
      <dgm:prSet presAssocID="{C48E1264-2AD0-460D-892C-8FED84A048C7}" presName="container" presStyleCnt="0">
        <dgm:presLayoutVars>
          <dgm:dir/>
          <dgm:resizeHandles val="exact"/>
        </dgm:presLayoutVars>
      </dgm:prSet>
      <dgm:spPr/>
    </dgm:pt>
    <dgm:pt modelId="{A8881305-9DBA-4950-BD1C-8897B1CE9D37}" type="pres">
      <dgm:prSet presAssocID="{6AABE9C7-0644-46B8-B54F-6F7D1BEA1794}" presName="compNode" presStyleCnt="0"/>
      <dgm:spPr/>
    </dgm:pt>
    <dgm:pt modelId="{6EE2EE1D-279A-4B15-9262-5CA68DC46DAF}" type="pres">
      <dgm:prSet presAssocID="{6AABE9C7-0644-46B8-B54F-6F7D1BEA1794}" presName="iconBgRect" presStyleLbl="bgShp" presStyleIdx="0" presStyleCnt="4"/>
      <dgm:spPr/>
    </dgm:pt>
    <dgm:pt modelId="{6464C036-F8EF-407D-A7D9-12820DB6955C}" type="pres">
      <dgm:prSet presAssocID="{6AABE9C7-0644-46B8-B54F-6F7D1BEA179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15ACE943-AB22-475D-B641-2CB25E9CDA78}" type="pres">
      <dgm:prSet presAssocID="{6AABE9C7-0644-46B8-B54F-6F7D1BEA1794}" presName="spaceRect" presStyleCnt="0"/>
      <dgm:spPr/>
    </dgm:pt>
    <dgm:pt modelId="{5504B2FA-F07F-489E-8386-531D74EB5602}" type="pres">
      <dgm:prSet presAssocID="{6AABE9C7-0644-46B8-B54F-6F7D1BEA1794}" presName="textRect" presStyleLbl="revTx" presStyleIdx="0" presStyleCnt="4">
        <dgm:presLayoutVars>
          <dgm:chMax val="1"/>
          <dgm:chPref val="1"/>
        </dgm:presLayoutVars>
      </dgm:prSet>
      <dgm:spPr/>
    </dgm:pt>
    <dgm:pt modelId="{0FD2E985-BD60-4F8E-889A-E08470248BAE}" type="pres">
      <dgm:prSet presAssocID="{09A7AA90-3A58-4BA5-87DD-4CFF5747F7D7}" presName="sibTrans" presStyleLbl="sibTrans2D1" presStyleIdx="0" presStyleCnt="0"/>
      <dgm:spPr/>
    </dgm:pt>
    <dgm:pt modelId="{57FF48DE-6C4D-480D-99B8-447AA0DC27DA}" type="pres">
      <dgm:prSet presAssocID="{F6FF924B-706B-422B-A44C-69A87CCB6741}" presName="compNode" presStyleCnt="0"/>
      <dgm:spPr/>
    </dgm:pt>
    <dgm:pt modelId="{FD1DE756-5A7F-40DA-AF68-E3E97485ED89}" type="pres">
      <dgm:prSet presAssocID="{F6FF924B-706B-422B-A44C-69A87CCB6741}" presName="iconBgRect" presStyleLbl="bgShp" presStyleIdx="1" presStyleCnt="4"/>
      <dgm:spPr/>
    </dgm:pt>
    <dgm:pt modelId="{E59E8F2A-808B-486D-9F9B-B3FE5F1E8116}" type="pres">
      <dgm:prSet presAssocID="{F6FF924B-706B-422B-A44C-69A87CCB674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wnward trend"/>
        </a:ext>
      </dgm:extLst>
    </dgm:pt>
    <dgm:pt modelId="{47E504F8-6D31-4F02-B668-B3707706EA1F}" type="pres">
      <dgm:prSet presAssocID="{F6FF924B-706B-422B-A44C-69A87CCB6741}" presName="spaceRect" presStyleCnt="0"/>
      <dgm:spPr/>
    </dgm:pt>
    <dgm:pt modelId="{187847CB-B012-416D-9DE9-0347E0C204A6}" type="pres">
      <dgm:prSet presAssocID="{F6FF924B-706B-422B-A44C-69A87CCB6741}" presName="textRect" presStyleLbl="revTx" presStyleIdx="1" presStyleCnt="4">
        <dgm:presLayoutVars>
          <dgm:chMax val="1"/>
          <dgm:chPref val="1"/>
        </dgm:presLayoutVars>
      </dgm:prSet>
      <dgm:spPr/>
    </dgm:pt>
    <dgm:pt modelId="{C6645026-E46B-45DC-86D8-74D94A38031D}" type="pres">
      <dgm:prSet presAssocID="{79882655-6319-4EA4-878B-D98329A7ED81}" presName="sibTrans" presStyleLbl="sibTrans2D1" presStyleIdx="0" presStyleCnt="0"/>
      <dgm:spPr/>
    </dgm:pt>
    <dgm:pt modelId="{582C0D13-96E6-46BE-BF94-1ECB93E841E2}" type="pres">
      <dgm:prSet presAssocID="{7FCA7C61-886E-4035-A01B-320184E8BEC9}" presName="compNode" presStyleCnt="0"/>
      <dgm:spPr/>
    </dgm:pt>
    <dgm:pt modelId="{48370E16-4042-488F-A0F0-E82C1EB48077}" type="pres">
      <dgm:prSet presAssocID="{7FCA7C61-886E-4035-A01B-320184E8BEC9}" presName="iconBgRect" presStyleLbl="bgShp" presStyleIdx="2" presStyleCnt="4"/>
      <dgm:spPr/>
    </dgm:pt>
    <dgm:pt modelId="{12B2E710-EB23-4CA7-B4B2-CBA4816AFADF}" type="pres">
      <dgm:prSet presAssocID="{7FCA7C61-886E-4035-A01B-320184E8BEC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E65A7D06-DF91-43E6-866C-56797C8C3EB8}" type="pres">
      <dgm:prSet presAssocID="{7FCA7C61-886E-4035-A01B-320184E8BEC9}" presName="spaceRect" presStyleCnt="0"/>
      <dgm:spPr/>
    </dgm:pt>
    <dgm:pt modelId="{80C44C37-48E0-4947-82C8-261048247C76}" type="pres">
      <dgm:prSet presAssocID="{7FCA7C61-886E-4035-A01B-320184E8BEC9}" presName="textRect" presStyleLbl="revTx" presStyleIdx="2" presStyleCnt="4">
        <dgm:presLayoutVars>
          <dgm:chMax val="1"/>
          <dgm:chPref val="1"/>
        </dgm:presLayoutVars>
      </dgm:prSet>
      <dgm:spPr/>
    </dgm:pt>
    <dgm:pt modelId="{58413626-0B98-4E48-9F8F-408D30B69325}" type="pres">
      <dgm:prSet presAssocID="{2EE0FDA3-195E-4DF8-8980-B7B6DF7F895D}" presName="sibTrans" presStyleLbl="sibTrans2D1" presStyleIdx="0" presStyleCnt="0"/>
      <dgm:spPr/>
    </dgm:pt>
    <dgm:pt modelId="{8B512C9D-052C-4A4A-807B-17A43B5DAF01}" type="pres">
      <dgm:prSet presAssocID="{4CF4239A-185B-4E88-BD48-6DCE11831EF2}" presName="compNode" presStyleCnt="0"/>
      <dgm:spPr/>
    </dgm:pt>
    <dgm:pt modelId="{A303E1E9-3ABC-4EA8-A067-B4130CE48641}" type="pres">
      <dgm:prSet presAssocID="{4CF4239A-185B-4E88-BD48-6DCE11831EF2}" presName="iconBgRect" presStyleLbl="bgShp" presStyleIdx="3" presStyleCnt="4"/>
      <dgm:spPr/>
    </dgm:pt>
    <dgm:pt modelId="{AE20AE5D-2A17-4E2F-9E0F-FE5F078F4D99}" type="pres">
      <dgm:prSet presAssocID="{4CF4239A-185B-4E88-BD48-6DCE11831EF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vel"/>
        </a:ext>
      </dgm:extLst>
    </dgm:pt>
    <dgm:pt modelId="{70BEDA3D-3694-41E9-9564-4459EAD4366C}" type="pres">
      <dgm:prSet presAssocID="{4CF4239A-185B-4E88-BD48-6DCE11831EF2}" presName="spaceRect" presStyleCnt="0"/>
      <dgm:spPr/>
    </dgm:pt>
    <dgm:pt modelId="{07A08D44-AD63-4FB9-A708-0F4DD51D0CB7}" type="pres">
      <dgm:prSet presAssocID="{4CF4239A-185B-4E88-BD48-6DCE11831EF2}" presName="textRect" presStyleLbl="revTx" presStyleIdx="3" presStyleCnt="4">
        <dgm:presLayoutVars>
          <dgm:chMax val="1"/>
          <dgm:chPref val="1"/>
        </dgm:presLayoutVars>
      </dgm:prSet>
      <dgm:spPr/>
    </dgm:pt>
  </dgm:ptLst>
  <dgm:cxnLst>
    <dgm:cxn modelId="{36D7E019-D763-4ADC-A28C-C4C7C0A04329}" srcId="{C48E1264-2AD0-460D-892C-8FED84A048C7}" destId="{4CF4239A-185B-4E88-BD48-6DCE11831EF2}" srcOrd="3" destOrd="0" parTransId="{B73F7CBF-489F-4F2F-A2EF-F391A0EEC0F0}" sibTransId="{42E4E8F0-9509-4D13-948F-CF24A0F4AF6C}"/>
    <dgm:cxn modelId="{CD4D0425-8AEA-4B91-B5F9-21DE5E3E09AA}" type="presOf" srcId="{7FCA7C61-886E-4035-A01B-320184E8BEC9}" destId="{80C44C37-48E0-4947-82C8-261048247C76}" srcOrd="0" destOrd="0" presId="urn:microsoft.com/office/officeart/2018/2/layout/IconCircleList"/>
    <dgm:cxn modelId="{3E179E3B-6B87-4FDA-865A-BC5FEFDA8F40}" type="presOf" srcId="{F6FF924B-706B-422B-A44C-69A87CCB6741}" destId="{187847CB-B012-416D-9DE9-0347E0C204A6}" srcOrd="0" destOrd="0" presId="urn:microsoft.com/office/officeart/2018/2/layout/IconCircleList"/>
    <dgm:cxn modelId="{63EC9161-E234-4ED2-B347-600AEE6CB60F}" type="presOf" srcId="{4CF4239A-185B-4E88-BD48-6DCE11831EF2}" destId="{07A08D44-AD63-4FB9-A708-0F4DD51D0CB7}" srcOrd="0" destOrd="0" presId="urn:microsoft.com/office/officeart/2018/2/layout/IconCircleList"/>
    <dgm:cxn modelId="{6409FD4A-C193-4ABB-80B1-61818429D5EC}" type="presOf" srcId="{2EE0FDA3-195E-4DF8-8980-B7B6DF7F895D}" destId="{58413626-0B98-4E48-9F8F-408D30B69325}" srcOrd="0" destOrd="0" presId="urn:microsoft.com/office/officeart/2018/2/layout/IconCircleList"/>
    <dgm:cxn modelId="{89FEAE77-DADE-4159-8930-40772B74C9DC}" type="presOf" srcId="{C48E1264-2AD0-460D-892C-8FED84A048C7}" destId="{BC57ABB0-494E-4C51-B4A8-D051A3B50C6D}" srcOrd="0" destOrd="0" presId="urn:microsoft.com/office/officeart/2018/2/layout/IconCircleList"/>
    <dgm:cxn modelId="{6EE318BD-0873-4AEE-8E90-55AC74B1A2C2}" srcId="{C48E1264-2AD0-460D-892C-8FED84A048C7}" destId="{6AABE9C7-0644-46B8-B54F-6F7D1BEA1794}" srcOrd="0" destOrd="0" parTransId="{CF496515-A329-4CB0-A116-3F68DD9C52A0}" sibTransId="{09A7AA90-3A58-4BA5-87DD-4CFF5747F7D7}"/>
    <dgm:cxn modelId="{177DCFD3-CB2D-4F95-84D7-E8875B397E28}" type="presOf" srcId="{09A7AA90-3A58-4BA5-87DD-4CFF5747F7D7}" destId="{0FD2E985-BD60-4F8E-889A-E08470248BAE}" srcOrd="0" destOrd="0" presId="urn:microsoft.com/office/officeart/2018/2/layout/IconCircleList"/>
    <dgm:cxn modelId="{B2D384D5-6192-4CED-BBEB-C8B5117A19DE}" type="presOf" srcId="{79882655-6319-4EA4-878B-D98329A7ED81}" destId="{C6645026-E46B-45DC-86D8-74D94A38031D}" srcOrd="0" destOrd="0" presId="urn:microsoft.com/office/officeart/2018/2/layout/IconCircleList"/>
    <dgm:cxn modelId="{4EF90CDF-3137-49DB-9F71-2AACD865FCED}" type="presOf" srcId="{6AABE9C7-0644-46B8-B54F-6F7D1BEA1794}" destId="{5504B2FA-F07F-489E-8386-531D74EB5602}" srcOrd="0" destOrd="0" presId="urn:microsoft.com/office/officeart/2018/2/layout/IconCircleList"/>
    <dgm:cxn modelId="{1F1513E8-D52D-4C8E-91C1-C297246C8249}" srcId="{C48E1264-2AD0-460D-892C-8FED84A048C7}" destId="{7FCA7C61-886E-4035-A01B-320184E8BEC9}" srcOrd="2" destOrd="0" parTransId="{1FB11463-C016-4661-8E3B-02BEC9D3E101}" sibTransId="{2EE0FDA3-195E-4DF8-8980-B7B6DF7F895D}"/>
    <dgm:cxn modelId="{E42B15F3-3DBB-40EA-8CB8-605970531A36}" srcId="{C48E1264-2AD0-460D-892C-8FED84A048C7}" destId="{F6FF924B-706B-422B-A44C-69A87CCB6741}" srcOrd="1" destOrd="0" parTransId="{54B988EC-D0FC-422F-87DC-5B53D79182D8}" sibTransId="{79882655-6319-4EA4-878B-D98329A7ED81}"/>
    <dgm:cxn modelId="{0548594C-B832-4821-8A66-35171310D8E5}" type="presParOf" srcId="{BC57ABB0-494E-4C51-B4A8-D051A3B50C6D}" destId="{070646ED-E3DB-44EA-9DD0-48C763DB28E1}" srcOrd="0" destOrd="0" presId="urn:microsoft.com/office/officeart/2018/2/layout/IconCircleList"/>
    <dgm:cxn modelId="{ABCDA3F5-DF2D-40E6-AE29-F63C5B5D77A1}" type="presParOf" srcId="{070646ED-E3DB-44EA-9DD0-48C763DB28E1}" destId="{A8881305-9DBA-4950-BD1C-8897B1CE9D37}" srcOrd="0" destOrd="0" presId="urn:microsoft.com/office/officeart/2018/2/layout/IconCircleList"/>
    <dgm:cxn modelId="{BCA19CC7-28B9-47D6-9C66-0D4D58618B31}" type="presParOf" srcId="{A8881305-9DBA-4950-BD1C-8897B1CE9D37}" destId="{6EE2EE1D-279A-4B15-9262-5CA68DC46DAF}" srcOrd="0" destOrd="0" presId="urn:microsoft.com/office/officeart/2018/2/layout/IconCircleList"/>
    <dgm:cxn modelId="{CE0D3D9D-24E5-46C7-A768-C95688C6FE7F}" type="presParOf" srcId="{A8881305-9DBA-4950-BD1C-8897B1CE9D37}" destId="{6464C036-F8EF-407D-A7D9-12820DB6955C}" srcOrd="1" destOrd="0" presId="urn:microsoft.com/office/officeart/2018/2/layout/IconCircleList"/>
    <dgm:cxn modelId="{8882FA37-68FD-435D-A500-BD87BFAF5287}" type="presParOf" srcId="{A8881305-9DBA-4950-BD1C-8897B1CE9D37}" destId="{15ACE943-AB22-475D-B641-2CB25E9CDA78}" srcOrd="2" destOrd="0" presId="urn:microsoft.com/office/officeart/2018/2/layout/IconCircleList"/>
    <dgm:cxn modelId="{F977F8FF-F7A4-46E7-9264-2B2349A89C09}" type="presParOf" srcId="{A8881305-9DBA-4950-BD1C-8897B1CE9D37}" destId="{5504B2FA-F07F-489E-8386-531D74EB5602}" srcOrd="3" destOrd="0" presId="urn:microsoft.com/office/officeart/2018/2/layout/IconCircleList"/>
    <dgm:cxn modelId="{8DEC780C-0E38-4D20-BB8C-066FB970A607}" type="presParOf" srcId="{070646ED-E3DB-44EA-9DD0-48C763DB28E1}" destId="{0FD2E985-BD60-4F8E-889A-E08470248BAE}" srcOrd="1" destOrd="0" presId="urn:microsoft.com/office/officeart/2018/2/layout/IconCircleList"/>
    <dgm:cxn modelId="{5F115664-FA99-44B2-98FC-298AB7AF12D6}" type="presParOf" srcId="{070646ED-E3DB-44EA-9DD0-48C763DB28E1}" destId="{57FF48DE-6C4D-480D-99B8-447AA0DC27DA}" srcOrd="2" destOrd="0" presId="urn:microsoft.com/office/officeart/2018/2/layout/IconCircleList"/>
    <dgm:cxn modelId="{2205F7D1-90AF-4E5B-BFDB-DE03397EB2F1}" type="presParOf" srcId="{57FF48DE-6C4D-480D-99B8-447AA0DC27DA}" destId="{FD1DE756-5A7F-40DA-AF68-E3E97485ED89}" srcOrd="0" destOrd="0" presId="urn:microsoft.com/office/officeart/2018/2/layout/IconCircleList"/>
    <dgm:cxn modelId="{4C126271-3BCE-446D-A149-905B7E6741E2}" type="presParOf" srcId="{57FF48DE-6C4D-480D-99B8-447AA0DC27DA}" destId="{E59E8F2A-808B-486D-9F9B-B3FE5F1E8116}" srcOrd="1" destOrd="0" presId="urn:microsoft.com/office/officeart/2018/2/layout/IconCircleList"/>
    <dgm:cxn modelId="{0EA5A271-C207-45A2-99EB-F57F9C97FAAF}" type="presParOf" srcId="{57FF48DE-6C4D-480D-99B8-447AA0DC27DA}" destId="{47E504F8-6D31-4F02-B668-B3707706EA1F}" srcOrd="2" destOrd="0" presId="urn:microsoft.com/office/officeart/2018/2/layout/IconCircleList"/>
    <dgm:cxn modelId="{D41D3452-0100-491B-9CD9-AEE70E599FE2}" type="presParOf" srcId="{57FF48DE-6C4D-480D-99B8-447AA0DC27DA}" destId="{187847CB-B012-416D-9DE9-0347E0C204A6}" srcOrd="3" destOrd="0" presId="urn:microsoft.com/office/officeart/2018/2/layout/IconCircleList"/>
    <dgm:cxn modelId="{FF1015A7-2D3B-4C79-9DB9-5274AFC09F74}" type="presParOf" srcId="{070646ED-E3DB-44EA-9DD0-48C763DB28E1}" destId="{C6645026-E46B-45DC-86D8-74D94A38031D}" srcOrd="3" destOrd="0" presId="urn:microsoft.com/office/officeart/2018/2/layout/IconCircleList"/>
    <dgm:cxn modelId="{EF783C37-DB90-4362-AB36-D5F227461AC3}" type="presParOf" srcId="{070646ED-E3DB-44EA-9DD0-48C763DB28E1}" destId="{582C0D13-96E6-46BE-BF94-1ECB93E841E2}" srcOrd="4" destOrd="0" presId="urn:microsoft.com/office/officeart/2018/2/layout/IconCircleList"/>
    <dgm:cxn modelId="{E6E8D60F-AA6D-4AFE-8F79-45132EB069E6}" type="presParOf" srcId="{582C0D13-96E6-46BE-BF94-1ECB93E841E2}" destId="{48370E16-4042-488F-A0F0-E82C1EB48077}" srcOrd="0" destOrd="0" presId="urn:microsoft.com/office/officeart/2018/2/layout/IconCircleList"/>
    <dgm:cxn modelId="{34075371-2497-4DB0-902B-C825256336FC}" type="presParOf" srcId="{582C0D13-96E6-46BE-BF94-1ECB93E841E2}" destId="{12B2E710-EB23-4CA7-B4B2-CBA4816AFADF}" srcOrd="1" destOrd="0" presId="urn:microsoft.com/office/officeart/2018/2/layout/IconCircleList"/>
    <dgm:cxn modelId="{BC6AABC1-BF28-48A3-9803-C310E505A283}" type="presParOf" srcId="{582C0D13-96E6-46BE-BF94-1ECB93E841E2}" destId="{E65A7D06-DF91-43E6-866C-56797C8C3EB8}" srcOrd="2" destOrd="0" presId="urn:microsoft.com/office/officeart/2018/2/layout/IconCircleList"/>
    <dgm:cxn modelId="{467013A5-9456-43DD-8188-18CF79A980DA}" type="presParOf" srcId="{582C0D13-96E6-46BE-BF94-1ECB93E841E2}" destId="{80C44C37-48E0-4947-82C8-261048247C76}" srcOrd="3" destOrd="0" presId="urn:microsoft.com/office/officeart/2018/2/layout/IconCircleList"/>
    <dgm:cxn modelId="{F937B784-620A-4A8D-9C26-6677AF186EFA}" type="presParOf" srcId="{070646ED-E3DB-44EA-9DD0-48C763DB28E1}" destId="{58413626-0B98-4E48-9F8F-408D30B69325}" srcOrd="5" destOrd="0" presId="urn:microsoft.com/office/officeart/2018/2/layout/IconCircleList"/>
    <dgm:cxn modelId="{0EAEBAF1-02F4-4EF1-987D-C776EF10293E}" type="presParOf" srcId="{070646ED-E3DB-44EA-9DD0-48C763DB28E1}" destId="{8B512C9D-052C-4A4A-807B-17A43B5DAF01}" srcOrd="6" destOrd="0" presId="urn:microsoft.com/office/officeart/2018/2/layout/IconCircleList"/>
    <dgm:cxn modelId="{048B00A1-DA5C-4690-9F76-962DEA181C97}" type="presParOf" srcId="{8B512C9D-052C-4A4A-807B-17A43B5DAF01}" destId="{A303E1E9-3ABC-4EA8-A067-B4130CE48641}" srcOrd="0" destOrd="0" presId="urn:microsoft.com/office/officeart/2018/2/layout/IconCircleList"/>
    <dgm:cxn modelId="{02547C78-C58A-477C-8A7A-A6D0599E6F60}" type="presParOf" srcId="{8B512C9D-052C-4A4A-807B-17A43B5DAF01}" destId="{AE20AE5D-2A17-4E2F-9E0F-FE5F078F4D99}" srcOrd="1" destOrd="0" presId="urn:microsoft.com/office/officeart/2018/2/layout/IconCircleList"/>
    <dgm:cxn modelId="{7FCE04F7-013A-4DB9-953D-8A7C56FB7CC0}" type="presParOf" srcId="{8B512C9D-052C-4A4A-807B-17A43B5DAF01}" destId="{70BEDA3D-3694-41E9-9564-4459EAD4366C}" srcOrd="2" destOrd="0" presId="urn:microsoft.com/office/officeart/2018/2/layout/IconCircleList"/>
    <dgm:cxn modelId="{3DA08A26-27DB-46F2-A4D8-9070D73034BA}" type="presParOf" srcId="{8B512C9D-052C-4A4A-807B-17A43B5DAF01}" destId="{07A08D44-AD63-4FB9-A708-0F4DD51D0CB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2DD552-E843-4C2B-88A9-5A2E86DA7B5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B983C0E-CA3F-4F25-A7CE-DC593864EC27}">
      <dgm:prSet/>
      <dgm:spPr/>
      <dgm:t>
        <a:bodyPr/>
        <a:lstStyle/>
        <a:p>
          <a:pPr>
            <a:defRPr cap="all"/>
          </a:pPr>
          <a:r>
            <a:rPr lang="en-US"/>
            <a:t>We believe gun related deaths have a more complex solution than “gun control”</a:t>
          </a:r>
        </a:p>
      </dgm:t>
    </dgm:pt>
    <dgm:pt modelId="{0E1D0FC2-87BC-4D93-B444-C10B2E2AC93C}" type="parTrans" cxnId="{3C6EB888-EC1C-42CA-9F14-E4BCF41F3BFF}">
      <dgm:prSet/>
      <dgm:spPr/>
      <dgm:t>
        <a:bodyPr/>
        <a:lstStyle/>
        <a:p>
          <a:endParaRPr lang="en-US"/>
        </a:p>
      </dgm:t>
    </dgm:pt>
    <dgm:pt modelId="{3944F893-DA1C-46FB-A424-995F0879CCA7}" type="sibTrans" cxnId="{3C6EB888-EC1C-42CA-9F14-E4BCF41F3BFF}">
      <dgm:prSet/>
      <dgm:spPr/>
      <dgm:t>
        <a:bodyPr/>
        <a:lstStyle/>
        <a:p>
          <a:endParaRPr lang="en-US"/>
        </a:p>
      </dgm:t>
    </dgm:pt>
    <dgm:pt modelId="{F7E0AADA-3BCB-49B9-8CC4-555815E1BCE9}">
      <dgm:prSet/>
      <dgm:spPr/>
      <dgm:t>
        <a:bodyPr/>
        <a:lstStyle/>
        <a:p>
          <a:pPr>
            <a:defRPr cap="all"/>
          </a:pPr>
          <a:r>
            <a:rPr lang="en-US"/>
            <a:t>The statistics we are presented in the media only tell part of the story</a:t>
          </a:r>
        </a:p>
      </dgm:t>
    </dgm:pt>
    <dgm:pt modelId="{27CC79DF-1427-47FD-A530-3EDF35203C46}" type="parTrans" cxnId="{6CC5EBD0-313D-4C6C-BE88-311A82717494}">
      <dgm:prSet/>
      <dgm:spPr/>
      <dgm:t>
        <a:bodyPr/>
        <a:lstStyle/>
        <a:p>
          <a:endParaRPr lang="en-US"/>
        </a:p>
      </dgm:t>
    </dgm:pt>
    <dgm:pt modelId="{1F821F55-6CD1-455D-AC11-D116547BBC8D}" type="sibTrans" cxnId="{6CC5EBD0-313D-4C6C-BE88-311A82717494}">
      <dgm:prSet/>
      <dgm:spPr/>
      <dgm:t>
        <a:bodyPr/>
        <a:lstStyle/>
        <a:p>
          <a:endParaRPr lang="en-US"/>
        </a:p>
      </dgm:t>
    </dgm:pt>
    <dgm:pt modelId="{1843D769-1F4C-46AC-B87B-E9D8B409FA2E}" type="pres">
      <dgm:prSet presAssocID="{B92DD552-E843-4C2B-88A9-5A2E86DA7B56}" presName="root" presStyleCnt="0">
        <dgm:presLayoutVars>
          <dgm:dir/>
          <dgm:resizeHandles val="exact"/>
        </dgm:presLayoutVars>
      </dgm:prSet>
      <dgm:spPr/>
    </dgm:pt>
    <dgm:pt modelId="{B1BECD7E-DF89-46AB-A119-08E133532C2B}" type="pres">
      <dgm:prSet presAssocID="{DB983C0E-CA3F-4F25-A7CE-DC593864EC27}" presName="compNode" presStyleCnt="0"/>
      <dgm:spPr/>
    </dgm:pt>
    <dgm:pt modelId="{1D04D27F-4AF1-4293-87A7-D8EB3F4D0D78}" type="pres">
      <dgm:prSet presAssocID="{DB983C0E-CA3F-4F25-A7CE-DC593864EC27}" presName="iconBgRect" presStyleLbl="bgShp" presStyleIdx="0" presStyleCnt="2"/>
      <dgm:spPr/>
    </dgm:pt>
    <dgm:pt modelId="{A86B0E75-771E-4C6B-8F5B-A08902295B33}" type="pres">
      <dgm:prSet presAssocID="{DB983C0E-CA3F-4F25-A7CE-DC593864EC2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85A68A7B-E260-4F39-89E9-94D7F369EA7E}" type="pres">
      <dgm:prSet presAssocID="{DB983C0E-CA3F-4F25-A7CE-DC593864EC27}" presName="spaceRect" presStyleCnt="0"/>
      <dgm:spPr/>
    </dgm:pt>
    <dgm:pt modelId="{73560FD9-D781-4ACD-9143-6AD517C20C73}" type="pres">
      <dgm:prSet presAssocID="{DB983C0E-CA3F-4F25-A7CE-DC593864EC27}" presName="textRect" presStyleLbl="revTx" presStyleIdx="0" presStyleCnt="2">
        <dgm:presLayoutVars>
          <dgm:chMax val="1"/>
          <dgm:chPref val="1"/>
        </dgm:presLayoutVars>
      </dgm:prSet>
      <dgm:spPr/>
    </dgm:pt>
    <dgm:pt modelId="{C6D9E8A4-9420-41DC-B25F-BABFB391276E}" type="pres">
      <dgm:prSet presAssocID="{3944F893-DA1C-46FB-A424-995F0879CCA7}" presName="sibTrans" presStyleCnt="0"/>
      <dgm:spPr/>
    </dgm:pt>
    <dgm:pt modelId="{B51DE1C0-A2DB-4F3A-A9D4-52FE50EAA196}" type="pres">
      <dgm:prSet presAssocID="{F7E0AADA-3BCB-49B9-8CC4-555815E1BCE9}" presName="compNode" presStyleCnt="0"/>
      <dgm:spPr/>
    </dgm:pt>
    <dgm:pt modelId="{DFE28830-8898-4B23-B102-B3976423E1AC}" type="pres">
      <dgm:prSet presAssocID="{F7E0AADA-3BCB-49B9-8CC4-555815E1BCE9}" presName="iconBgRect" presStyleLbl="bgShp" presStyleIdx="1" presStyleCnt="2"/>
      <dgm:spPr/>
    </dgm:pt>
    <dgm:pt modelId="{1B32FBD7-87D8-4B7A-9AEE-687200C97B93}" type="pres">
      <dgm:prSet presAssocID="{F7E0AADA-3BCB-49B9-8CC4-555815E1BCE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nected"/>
        </a:ext>
      </dgm:extLst>
    </dgm:pt>
    <dgm:pt modelId="{C2DE6D6B-D1BD-4DD8-8CE8-F8A0C5838968}" type="pres">
      <dgm:prSet presAssocID="{F7E0AADA-3BCB-49B9-8CC4-555815E1BCE9}" presName="spaceRect" presStyleCnt="0"/>
      <dgm:spPr/>
    </dgm:pt>
    <dgm:pt modelId="{19A2FC4B-D325-4435-909C-C170E0AB9689}" type="pres">
      <dgm:prSet presAssocID="{F7E0AADA-3BCB-49B9-8CC4-555815E1BCE9}" presName="textRect" presStyleLbl="revTx" presStyleIdx="1" presStyleCnt="2">
        <dgm:presLayoutVars>
          <dgm:chMax val="1"/>
          <dgm:chPref val="1"/>
        </dgm:presLayoutVars>
      </dgm:prSet>
      <dgm:spPr/>
    </dgm:pt>
  </dgm:ptLst>
  <dgm:cxnLst>
    <dgm:cxn modelId="{66C10E60-C317-47B9-A809-206BC0BD6DAB}" type="presOf" srcId="{F7E0AADA-3BCB-49B9-8CC4-555815E1BCE9}" destId="{19A2FC4B-D325-4435-909C-C170E0AB9689}" srcOrd="0" destOrd="0" presId="urn:microsoft.com/office/officeart/2018/5/layout/IconCircleLabelList"/>
    <dgm:cxn modelId="{E33FBA6B-65BE-4BE4-886E-28613972D19C}" type="presOf" srcId="{B92DD552-E843-4C2B-88A9-5A2E86DA7B56}" destId="{1843D769-1F4C-46AC-B87B-E9D8B409FA2E}" srcOrd="0" destOrd="0" presId="urn:microsoft.com/office/officeart/2018/5/layout/IconCircleLabelList"/>
    <dgm:cxn modelId="{3C6EB888-EC1C-42CA-9F14-E4BCF41F3BFF}" srcId="{B92DD552-E843-4C2B-88A9-5A2E86DA7B56}" destId="{DB983C0E-CA3F-4F25-A7CE-DC593864EC27}" srcOrd="0" destOrd="0" parTransId="{0E1D0FC2-87BC-4D93-B444-C10B2E2AC93C}" sibTransId="{3944F893-DA1C-46FB-A424-995F0879CCA7}"/>
    <dgm:cxn modelId="{947FBEC1-C4CC-48E4-B1E6-59DD1B4DB217}" type="presOf" srcId="{DB983C0E-CA3F-4F25-A7CE-DC593864EC27}" destId="{73560FD9-D781-4ACD-9143-6AD517C20C73}" srcOrd="0" destOrd="0" presId="urn:microsoft.com/office/officeart/2018/5/layout/IconCircleLabelList"/>
    <dgm:cxn modelId="{6CC5EBD0-313D-4C6C-BE88-311A82717494}" srcId="{B92DD552-E843-4C2B-88A9-5A2E86DA7B56}" destId="{F7E0AADA-3BCB-49B9-8CC4-555815E1BCE9}" srcOrd="1" destOrd="0" parTransId="{27CC79DF-1427-47FD-A530-3EDF35203C46}" sibTransId="{1F821F55-6CD1-455D-AC11-D116547BBC8D}"/>
    <dgm:cxn modelId="{2DF42BB6-2C23-49CE-A1BE-93BE7EE8C56C}" type="presParOf" srcId="{1843D769-1F4C-46AC-B87B-E9D8B409FA2E}" destId="{B1BECD7E-DF89-46AB-A119-08E133532C2B}" srcOrd="0" destOrd="0" presId="urn:microsoft.com/office/officeart/2018/5/layout/IconCircleLabelList"/>
    <dgm:cxn modelId="{9E0BE79F-0CE8-493F-87B3-B76996FFFB4B}" type="presParOf" srcId="{B1BECD7E-DF89-46AB-A119-08E133532C2B}" destId="{1D04D27F-4AF1-4293-87A7-D8EB3F4D0D78}" srcOrd="0" destOrd="0" presId="urn:microsoft.com/office/officeart/2018/5/layout/IconCircleLabelList"/>
    <dgm:cxn modelId="{74C5A11E-5855-45F3-A21C-0F55185C3923}" type="presParOf" srcId="{B1BECD7E-DF89-46AB-A119-08E133532C2B}" destId="{A86B0E75-771E-4C6B-8F5B-A08902295B33}" srcOrd="1" destOrd="0" presId="urn:microsoft.com/office/officeart/2018/5/layout/IconCircleLabelList"/>
    <dgm:cxn modelId="{2F26801E-399E-4F57-BB45-3DA5441CEB74}" type="presParOf" srcId="{B1BECD7E-DF89-46AB-A119-08E133532C2B}" destId="{85A68A7B-E260-4F39-89E9-94D7F369EA7E}" srcOrd="2" destOrd="0" presId="urn:microsoft.com/office/officeart/2018/5/layout/IconCircleLabelList"/>
    <dgm:cxn modelId="{2E084378-C6B2-4ACF-B65E-2E0DD034C702}" type="presParOf" srcId="{B1BECD7E-DF89-46AB-A119-08E133532C2B}" destId="{73560FD9-D781-4ACD-9143-6AD517C20C73}" srcOrd="3" destOrd="0" presId="urn:microsoft.com/office/officeart/2018/5/layout/IconCircleLabelList"/>
    <dgm:cxn modelId="{BC7DF0EE-1ED3-45E0-A8C6-ADBDD092954D}" type="presParOf" srcId="{1843D769-1F4C-46AC-B87B-E9D8B409FA2E}" destId="{C6D9E8A4-9420-41DC-B25F-BABFB391276E}" srcOrd="1" destOrd="0" presId="urn:microsoft.com/office/officeart/2018/5/layout/IconCircleLabelList"/>
    <dgm:cxn modelId="{48B39CA1-8B3B-4B13-87AB-A4D31EB43877}" type="presParOf" srcId="{1843D769-1F4C-46AC-B87B-E9D8B409FA2E}" destId="{B51DE1C0-A2DB-4F3A-A9D4-52FE50EAA196}" srcOrd="2" destOrd="0" presId="urn:microsoft.com/office/officeart/2018/5/layout/IconCircleLabelList"/>
    <dgm:cxn modelId="{2134B6FA-9573-481F-B788-329606743E2F}" type="presParOf" srcId="{B51DE1C0-A2DB-4F3A-A9D4-52FE50EAA196}" destId="{DFE28830-8898-4B23-B102-B3976423E1AC}" srcOrd="0" destOrd="0" presId="urn:microsoft.com/office/officeart/2018/5/layout/IconCircleLabelList"/>
    <dgm:cxn modelId="{32B32A6B-34D2-4241-8A05-F9BFF40A8621}" type="presParOf" srcId="{B51DE1C0-A2DB-4F3A-A9D4-52FE50EAA196}" destId="{1B32FBD7-87D8-4B7A-9AEE-687200C97B93}" srcOrd="1" destOrd="0" presId="urn:microsoft.com/office/officeart/2018/5/layout/IconCircleLabelList"/>
    <dgm:cxn modelId="{946029E7-AC58-43A3-A452-E35CEC45E949}" type="presParOf" srcId="{B51DE1C0-A2DB-4F3A-A9D4-52FE50EAA196}" destId="{C2DE6D6B-D1BD-4DD8-8CE8-F8A0C5838968}" srcOrd="2" destOrd="0" presId="urn:microsoft.com/office/officeart/2018/5/layout/IconCircleLabelList"/>
    <dgm:cxn modelId="{50504991-F077-499E-8097-FB7DF1780159}" type="presParOf" srcId="{B51DE1C0-A2DB-4F3A-A9D4-52FE50EAA196}" destId="{19A2FC4B-D325-4435-909C-C170E0AB968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3AB148-4E24-46BC-98C4-63293AEFE59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0C1A950-8C9D-4616-B4F6-4F19065BD834}">
      <dgm:prSet/>
      <dgm:spPr/>
      <dgm:t>
        <a:bodyPr/>
        <a:lstStyle/>
        <a:p>
          <a:r>
            <a:rPr lang="en-US" baseline="0"/>
            <a:t>INTENT PLAYS A HUGE FACTOR WHEN LOOKING AT OVERALL GUN DEATHS</a:t>
          </a:r>
          <a:endParaRPr lang="en-US"/>
        </a:p>
      </dgm:t>
    </dgm:pt>
    <dgm:pt modelId="{324F5420-FE72-4548-9C5B-D056EF54F297}" type="parTrans" cxnId="{3E374730-65EF-4B3C-BC42-4CF3333E650C}">
      <dgm:prSet/>
      <dgm:spPr/>
      <dgm:t>
        <a:bodyPr/>
        <a:lstStyle/>
        <a:p>
          <a:endParaRPr lang="en-US"/>
        </a:p>
      </dgm:t>
    </dgm:pt>
    <dgm:pt modelId="{CC42D42B-B7FC-40F0-816A-7B3DF7B670F9}" type="sibTrans" cxnId="{3E374730-65EF-4B3C-BC42-4CF3333E650C}">
      <dgm:prSet/>
      <dgm:spPr/>
      <dgm:t>
        <a:bodyPr/>
        <a:lstStyle/>
        <a:p>
          <a:endParaRPr lang="en-US"/>
        </a:p>
      </dgm:t>
    </dgm:pt>
    <dgm:pt modelId="{84A2D690-FCA7-41ED-BC82-43FA36600A6F}">
      <dgm:prSet/>
      <dgm:spPr/>
      <dgm:t>
        <a:bodyPr/>
        <a:lstStyle/>
        <a:p>
          <a:r>
            <a:rPr lang="en-US" baseline="0"/>
            <a:t>WE SAW THAT OVER 60% OF ALL GUN REALTED DEATHS OCCUR DUE TO SUCIDE</a:t>
          </a:r>
          <a:endParaRPr lang="en-US"/>
        </a:p>
      </dgm:t>
    </dgm:pt>
    <dgm:pt modelId="{3DBF64E1-2601-4813-BBEF-51272EA42377}" type="parTrans" cxnId="{F3D11785-F6C7-4BAC-A066-37524403E6F8}">
      <dgm:prSet/>
      <dgm:spPr/>
      <dgm:t>
        <a:bodyPr/>
        <a:lstStyle/>
        <a:p>
          <a:endParaRPr lang="en-US"/>
        </a:p>
      </dgm:t>
    </dgm:pt>
    <dgm:pt modelId="{186FE567-DA4B-417E-B5A3-8093B7D42D5D}" type="sibTrans" cxnId="{F3D11785-F6C7-4BAC-A066-37524403E6F8}">
      <dgm:prSet/>
      <dgm:spPr/>
      <dgm:t>
        <a:bodyPr/>
        <a:lstStyle/>
        <a:p>
          <a:endParaRPr lang="en-US"/>
        </a:p>
      </dgm:t>
    </dgm:pt>
    <dgm:pt modelId="{B56A6E1C-52D1-4B88-95AD-8F7341849BD3}">
      <dgm:prSet/>
      <dgm:spPr/>
      <dgm:t>
        <a:bodyPr/>
        <a:lstStyle/>
        <a:p>
          <a:r>
            <a:rPr lang="en-US" baseline="0"/>
            <a:t>WHEREAS HOMICIDE ACCOUNTS FOR ABOUT 35% OF GUN RELATED DEATHS</a:t>
          </a:r>
          <a:endParaRPr lang="en-US"/>
        </a:p>
      </dgm:t>
    </dgm:pt>
    <dgm:pt modelId="{06633DE2-ECBB-4D35-84C7-D99AA7618CBE}" type="parTrans" cxnId="{FCDE4671-DD8D-4276-9762-672AB26A2696}">
      <dgm:prSet/>
      <dgm:spPr/>
      <dgm:t>
        <a:bodyPr/>
        <a:lstStyle/>
        <a:p>
          <a:endParaRPr lang="en-US"/>
        </a:p>
      </dgm:t>
    </dgm:pt>
    <dgm:pt modelId="{6D73DB07-CC0E-419E-9722-B18E5B96FE17}" type="sibTrans" cxnId="{FCDE4671-DD8D-4276-9762-672AB26A2696}">
      <dgm:prSet/>
      <dgm:spPr/>
      <dgm:t>
        <a:bodyPr/>
        <a:lstStyle/>
        <a:p>
          <a:endParaRPr lang="en-US"/>
        </a:p>
      </dgm:t>
    </dgm:pt>
    <dgm:pt modelId="{DCC49DB8-9599-4270-ABA1-BA4303A93FAE}">
      <dgm:prSet/>
      <dgm:spPr/>
      <dgm:t>
        <a:bodyPr/>
        <a:lstStyle/>
        <a:p>
          <a:r>
            <a:rPr lang="en-US" baseline="0"/>
            <a:t>THIS LARGE DISCREPANCY ALMOST IS NEVER MENTIONED WHEN DISCUSSING GUN VIOLENCE</a:t>
          </a:r>
          <a:endParaRPr lang="en-US"/>
        </a:p>
      </dgm:t>
    </dgm:pt>
    <dgm:pt modelId="{4D7A15F2-4BD5-495A-B93A-868D16E80A05}" type="parTrans" cxnId="{42587BC9-807A-400B-ADFE-C5BB1A6FC2F4}">
      <dgm:prSet/>
      <dgm:spPr/>
      <dgm:t>
        <a:bodyPr/>
        <a:lstStyle/>
        <a:p>
          <a:endParaRPr lang="en-US"/>
        </a:p>
      </dgm:t>
    </dgm:pt>
    <dgm:pt modelId="{EB39FD92-9576-4C17-AB22-5B264A131EFE}" type="sibTrans" cxnId="{42587BC9-807A-400B-ADFE-C5BB1A6FC2F4}">
      <dgm:prSet/>
      <dgm:spPr/>
      <dgm:t>
        <a:bodyPr/>
        <a:lstStyle/>
        <a:p>
          <a:endParaRPr lang="en-US"/>
        </a:p>
      </dgm:t>
    </dgm:pt>
    <dgm:pt modelId="{C4B5FF7C-25CD-4D36-BCEA-8DAC14F30A1D}" type="pres">
      <dgm:prSet presAssocID="{193AB148-4E24-46BC-98C4-63293AEFE59A}" presName="root" presStyleCnt="0">
        <dgm:presLayoutVars>
          <dgm:dir/>
          <dgm:resizeHandles val="exact"/>
        </dgm:presLayoutVars>
      </dgm:prSet>
      <dgm:spPr/>
    </dgm:pt>
    <dgm:pt modelId="{9AD60EA6-B502-44BA-B840-391FB690FD82}" type="pres">
      <dgm:prSet presAssocID="{193AB148-4E24-46BC-98C4-63293AEFE59A}" presName="container" presStyleCnt="0">
        <dgm:presLayoutVars>
          <dgm:dir/>
          <dgm:resizeHandles val="exact"/>
        </dgm:presLayoutVars>
      </dgm:prSet>
      <dgm:spPr/>
    </dgm:pt>
    <dgm:pt modelId="{5EF070CF-54BF-4BA5-98A6-2916043EB0A4}" type="pres">
      <dgm:prSet presAssocID="{10C1A950-8C9D-4616-B4F6-4F19065BD834}" presName="compNode" presStyleCnt="0"/>
      <dgm:spPr/>
    </dgm:pt>
    <dgm:pt modelId="{9F95BA77-E1DB-4F00-B4B7-41372713C87E}" type="pres">
      <dgm:prSet presAssocID="{10C1A950-8C9D-4616-B4F6-4F19065BD834}" presName="iconBgRect" presStyleLbl="bgShp" presStyleIdx="0" presStyleCnt="4"/>
      <dgm:spPr/>
    </dgm:pt>
    <dgm:pt modelId="{0A3FD752-92A9-4FDE-9627-CCF5614DBAF6}" type="pres">
      <dgm:prSet presAssocID="{10C1A950-8C9D-4616-B4F6-4F19065BD83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08339497-39F4-4C17-8CF3-A6DFF9B05C4F}" type="pres">
      <dgm:prSet presAssocID="{10C1A950-8C9D-4616-B4F6-4F19065BD834}" presName="spaceRect" presStyleCnt="0"/>
      <dgm:spPr/>
    </dgm:pt>
    <dgm:pt modelId="{C16DBED6-C0A1-444A-946C-C66C0E2D571F}" type="pres">
      <dgm:prSet presAssocID="{10C1A950-8C9D-4616-B4F6-4F19065BD834}" presName="textRect" presStyleLbl="revTx" presStyleIdx="0" presStyleCnt="4">
        <dgm:presLayoutVars>
          <dgm:chMax val="1"/>
          <dgm:chPref val="1"/>
        </dgm:presLayoutVars>
      </dgm:prSet>
      <dgm:spPr/>
    </dgm:pt>
    <dgm:pt modelId="{7D508BD7-164A-4F13-8AEC-A9651C2AAB80}" type="pres">
      <dgm:prSet presAssocID="{CC42D42B-B7FC-40F0-816A-7B3DF7B670F9}" presName="sibTrans" presStyleLbl="sibTrans2D1" presStyleIdx="0" presStyleCnt="0"/>
      <dgm:spPr/>
    </dgm:pt>
    <dgm:pt modelId="{C1D787EC-19C8-4CAE-9072-EFC6E574CD9C}" type="pres">
      <dgm:prSet presAssocID="{84A2D690-FCA7-41ED-BC82-43FA36600A6F}" presName="compNode" presStyleCnt="0"/>
      <dgm:spPr/>
    </dgm:pt>
    <dgm:pt modelId="{AFE66A88-ADE4-4435-AE70-D1F788BB2E15}" type="pres">
      <dgm:prSet presAssocID="{84A2D690-FCA7-41ED-BC82-43FA36600A6F}" presName="iconBgRect" presStyleLbl="bgShp" presStyleIdx="1" presStyleCnt="4"/>
      <dgm:spPr/>
    </dgm:pt>
    <dgm:pt modelId="{F2B7AA09-27F8-4307-80CB-4E5E3233CBAC}" type="pres">
      <dgm:prSet presAssocID="{84A2D690-FCA7-41ED-BC82-43FA36600A6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08443497-294F-479A-82CB-269A8BF9D589}" type="pres">
      <dgm:prSet presAssocID="{84A2D690-FCA7-41ED-BC82-43FA36600A6F}" presName="spaceRect" presStyleCnt="0"/>
      <dgm:spPr/>
    </dgm:pt>
    <dgm:pt modelId="{2AC4C03A-0DD7-41A6-8073-C05822993D46}" type="pres">
      <dgm:prSet presAssocID="{84A2D690-FCA7-41ED-BC82-43FA36600A6F}" presName="textRect" presStyleLbl="revTx" presStyleIdx="1" presStyleCnt="4">
        <dgm:presLayoutVars>
          <dgm:chMax val="1"/>
          <dgm:chPref val="1"/>
        </dgm:presLayoutVars>
      </dgm:prSet>
      <dgm:spPr/>
    </dgm:pt>
    <dgm:pt modelId="{8AAB80BB-4D1F-49B8-90DB-93274A05A54D}" type="pres">
      <dgm:prSet presAssocID="{186FE567-DA4B-417E-B5A3-8093B7D42D5D}" presName="sibTrans" presStyleLbl="sibTrans2D1" presStyleIdx="0" presStyleCnt="0"/>
      <dgm:spPr/>
    </dgm:pt>
    <dgm:pt modelId="{33F7CFE6-3D8A-46F8-BE12-5632008D5BDB}" type="pres">
      <dgm:prSet presAssocID="{B56A6E1C-52D1-4B88-95AD-8F7341849BD3}" presName="compNode" presStyleCnt="0"/>
      <dgm:spPr/>
    </dgm:pt>
    <dgm:pt modelId="{CD3BE7EA-6500-4289-B224-E492DEB71FB6}" type="pres">
      <dgm:prSet presAssocID="{B56A6E1C-52D1-4B88-95AD-8F7341849BD3}" presName="iconBgRect" presStyleLbl="bgShp" presStyleIdx="2" presStyleCnt="4"/>
      <dgm:spPr/>
    </dgm:pt>
    <dgm:pt modelId="{BBFA4F0C-A653-4DB1-ACEE-FB20459662CF}" type="pres">
      <dgm:prSet presAssocID="{B56A6E1C-52D1-4B88-95AD-8F7341849B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m"/>
        </a:ext>
      </dgm:extLst>
    </dgm:pt>
    <dgm:pt modelId="{A703193C-081C-4373-9182-A3B89825C47C}" type="pres">
      <dgm:prSet presAssocID="{B56A6E1C-52D1-4B88-95AD-8F7341849BD3}" presName="spaceRect" presStyleCnt="0"/>
      <dgm:spPr/>
    </dgm:pt>
    <dgm:pt modelId="{10A173CD-8822-4A80-8803-F9121959F29A}" type="pres">
      <dgm:prSet presAssocID="{B56A6E1C-52D1-4B88-95AD-8F7341849BD3}" presName="textRect" presStyleLbl="revTx" presStyleIdx="2" presStyleCnt="4">
        <dgm:presLayoutVars>
          <dgm:chMax val="1"/>
          <dgm:chPref val="1"/>
        </dgm:presLayoutVars>
      </dgm:prSet>
      <dgm:spPr/>
    </dgm:pt>
    <dgm:pt modelId="{9CC9C010-E5CE-42CC-9EAE-1434CF057ECB}" type="pres">
      <dgm:prSet presAssocID="{6D73DB07-CC0E-419E-9722-B18E5B96FE17}" presName="sibTrans" presStyleLbl="sibTrans2D1" presStyleIdx="0" presStyleCnt="0"/>
      <dgm:spPr/>
    </dgm:pt>
    <dgm:pt modelId="{5F334529-A831-419D-8891-3EB1AF9B1725}" type="pres">
      <dgm:prSet presAssocID="{DCC49DB8-9599-4270-ABA1-BA4303A93FAE}" presName="compNode" presStyleCnt="0"/>
      <dgm:spPr/>
    </dgm:pt>
    <dgm:pt modelId="{0AD2D67B-DF6A-43A5-86FF-833984C02530}" type="pres">
      <dgm:prSet presAssocID="{DCC49DB8-9599-4270-ABA1-BA4303A93FAE}" presName="iconBgRect" presStyleLbl="bgShp" presStyleIdx="3" presStyleCnt="4"/>
      <dgm:spPr/>
    </dgm:pt>
    <dgm:pt modelId="{F0F45153-FA28-4607-93B5-2C4E36E86EA4}" type="pres">
      <dgm:prSet presAssocID="{DCC49DB8-9599-4270-ABA1-BA4303A93FA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A6012B2F-3108-4978-90E3-C519C0DC3839}" type="pres">
      <dgm:prSet presAssocID="{DCC49DB8-9599-4270-ABA1-BA4303A93FAE}" presName="spaceRect" presStyleCnt="0"/>
      <dgm:spPr/>
    </dgm:pt>
    <dgm:pt modelId="{C7209585-F642-4BEE-9BB6-43F47B1991E2}" type="pres">
      <dgm:prSet presAssocID="{DCC49DB8-9599-4270-ABA1-BA4303A93FAE}" presName="textRect" presStyleLbl="revTx" presStyleIdx="3" presStyleCnt="4">
        <dgm:presLayoutVars>
          <dgm:chMax val="1"/>
          <dgm:chPref val="1"/>
        </dgm:presLayoutVars>
      </dgm:prSet>
      <dgm:spPr/>
    </dgm:pt>
  </dgm:ptLst>
  <dgm:cxnLst>
    <dgm:cxn modelId="{934FD100-E9B1-4A19-8E71-0974B811101F}" type="presOf" srcId="{193AB148-4E24-46BC-98C4-63293AEFE59A}" destId="{C4B5FF7C-25CD-4D36-BCEA-8DAC14F30A1D}" srcOrd="0" destOrd="0" presId="urn:microsoft.com/office/officeart/2018/2/layout/IconCircleList"/>
    <dgm:cxn modelId="{094F2702-5BA8-4E91-BA1D-165B3A92C647}" type="presOf" srcId="{84A2D690-FCA7-41ED-BC82-43FA36600A6F}" destId="{2AC4C03A-0DD7-41A6-8073-C05822993D46}" srcOrd="0" destOrd="0" presId="urn:microsoft.com/office/officeart/2018/2/layout/IconCircleList"/>
    <dgm:cxn modelId="{3E374730-65EF-4B3C-BC42-4CF3333E650C}" srcId="{193AB148-4E24-46BC-98C4-63293AEFE59A}" destId="{10C1A950-8C9D-4616-B4F6-4F19065BD834}" srcOrd="0" destOrd="0" parTransId="{324F5420-FE72-4548-9C5B-D056EF54F297}" sibTransId="{CC42D42B-B7FC-40F0-816A-7B3DF7B670F9}"/>
    <dgm:cxn modelId="{6F55856D-9B75-449F-8365-FB030117EBA4}" type="presOf" srcId="{10C1A950-8C9D-4616-B4F6-4F19065BD834}" destId="{C16DBED6-C0A1-444A-946C-C66C0E2D571F}" srcOrd="0" destOrd="0" presId="urn:microsoft.com/office/officeart/2018/2/layout/IconCircleList"/>
    <dgm:cxn modelId="{FCDE4671-DD8D-4276-9762-672AB26A2696}" srcId="{193AB148-4E24-46BC-98C4-63293AEFE59A}" destId="{B56A6E1C-52D1-4B88-95AD-8F7341849BD3}" srcOrd="2" destOrd="0" parTransId="{06633DE2-ECBB-4D35-84C7-D99AA7618CBE}" sibTransId="{6D73DB07-CC0E-419E-9722-B18E5B96FE17}"/>
    <dgm:cxn modelId="{993C727F-0406-4A14-844A-05CD237F38B6}" type="presOf" srcId="{186FE567-DA4B-417E-B5A3-8093B7D42D5D}" destId="{8AAB80BB-4D1F-49B8-90DB-93274A05A54D}" srcOrd="0" destOrd="0" presId="urn:microsoft.com/office/officeart/2018/2/layout/IconCircleList"/>
    <dgm:cxn modelId="{F3D11785-F6C7-4BAC-A066-37524403E6F8}" srcId="{193AB148-4E24-46BC-98C4-63293AEFE59A}" destId="{84A2D690-FCA7-41ED-BC82-43FA36600A6F}" srcOrd="1" destOrd="0" parTransId="{3DBF64E1-2601-4813-BBEF-51272EA42377}" sibTransId="{186FE567-DA4B-417E-B5A3-8093B7D42D5D}"/>
    <dgm:cxn modelId="{0CDD4191-B72B-44BE-91FB-000D987F9DCE}" type="presOf" srcId="{B56A6E1C-52D1-4B88-95AD-8F7341849BD3}" destId="{10A173CD-8822-4A80-8803-F9121959F29A}" srcOrd="0" destOrd="0" presId="urn:microsoft.com/office/officeart/2018/2/layout/IconCircleList"/>
    <dgm:cxn modelId="{6EB017C5-587A-4138-8A53-AC9FB80700DC}" type="presOf" srcId="{DCC49DB8-9599-4270-ABA1-BA4303A93FAE}" destId="{C7209585-F642-4BEE-9BB6-43F47B1991E2}" srcOrd="0" destOrd="0" presId="urn:microsoft.com/office/officeart/2018/2/layout/IconCircleList"/>
    <dgm:cxn modelId="{42587BC9-807A-400B-ADFE-C5BB1A6FC2F4}" srcId="{193AB148-4E24-46BC-98C4-63293AEFE59A}" destId="{DCC49DB8-9599-4270-ABA1-BA4303A93FAE}" srcOrd="3" destOrd="0" parTransId="{4D7A15F2-4BD5-495A-B93A-868D16E80A05}" sibTransId="{EB39FD92-9576-4C17-AB22-5B264A131EFE}"/>
    <dgm:cxn modelId="{57151ACB-4FB7-4FC4-9D4F-1748AD9D079A}" type="presOf" srcId="{6D73DB07-CC0E-419E-9722-B18E5B96FE17}" destId="{9CC9C010-E5CE-42CC-9EAE-1434CF057ECB}" srcOrd="0" destOrd="0" presId="urn:microsoft.com/office/officeart/2018/2/layout/IconCircleList"/>
    <dgm:cxn modelId="{3EA7BED0-46B8-4D5E-9BC5-DCB318B658A9}" type="presOf" srcId="{CC42D42B-B7FC-40F0-816A-7B3DF7B670F9}" destId="{7D508BD7-164A-4F13-8AEC-A9651C2AAB80}" srcOrd="0" destOrd="0" presId="urn:microsoft.com/office/officeart/2018/2/layout/IconCircleList"/>
    <dgm:cxn modelId="{B63F06B3-C0F4-4A00-9014-4D01E994E7EB}" type="presParOf" srcId="{C4B5FF7C-25CD-4D36-BCEA-8DAC14F30A1D}" destId="{9AD60EA6-B502-44BA-B840-391FB690FD82}" srcOrd="0" destOrd="0" presId="urn:microsoft.com/office/officeart/2018/2/layout/IconCircleList"/>
    <dgm:cxn modelId="{E3937881-4BD9-478E-8109-6DC87AC0297D}" type="presParOf" srcId="{9AD60EA6-B502-44BA-B840-391FB690FD82}" destId="{5EF070CF-54BF-4BA5-98A6-2916043EB0A4}" srcOrd="0" destOrd="0" presId="urn:microsoft.com/office/officeart/2018/2/layout/IconCircleList"/>
    <dgm:cxn modelId="{0D93FA75-E481-45D9-922E-C5FED432DFC4}" type="presParOf" srcId="{5EF070CF-54BF-4BA5-98A6-2916043EB0A4}" destId="{9F95BA77-E1DB-4F00-B4B7-41372713C87E}" srcOrd="0" destOrd="0" presId="urn:microsoft.com/office/officeart/2018/2/layout/IconCircleList"/>
    <dgm:cxn modelId="{A31D84E5-F391-4205-A956-3A6E041157AA}" type="presParOf" srcId="{5EF070CF-54BF-4BA5-98A6-2916043EB0A4}" destId="{0A3FD752-92A9-4FDE-9627-CCF5614DBAF6}" srcOrd="1" destOrd="0" presId="urn:microsoft.com/office/officeart/2018/2/layout/IconCircleList"/>
    <dgm:cxn modelId="{93F58254-3756-47B5-9099-5EE09468178F}" type="presParOf" srcId="{5EF070CF-54BF-4BA5-98A6-2916043EB0A4}" destId="{08339497-39F4-4C17-8CF3-A6DFF9B05C4F}" srcOrd="2" destOrd="0" presId="urn:microsoft.com/office/officeart/2018/2/layout/IconCircleList"/>
    <dgm:cxn modelId="{7870A7A9-9146-48CD-97C2-6E5B79F0E9EF}" type="presParOf" srcId="{5EF070CF-54BF-4BA5-98A6-2916043EB0A4}" destId="{C16DBED6-C0A1-444A-946C-C66C0E2D571F}" srcOrd="3" destOrd="0" presId="urn:microsoft.com/office/officeart/2018/2/layout/IconCircleList"/>
    <dgm:cxn modelId="{C040628F-D922-4FB1-8087-D65EFAAD926B}" type="presParOf" srcId="{9AD60EA6-B502-44BA-B840-391FB690FD82}" destId="{7D508BD7-164A-4F13-8AEC-A9651C2AAB80}" srcOrd="1" destOrd="0" presId="urn:microsoft.com/office/officeart/2018/2/layout/IconCircleList"/>
    <dgm:cxn modelId="{2212F8A3-3426-48BF-9B39-51D8CC3988D6}" type="presParOf" srcId="{9AD60EA6-B502-44BA-B840-391FB690FD82}" destId="{C1D787EC-19C8-4CAE-9072-EFC6E574CD9C}" srcOrd="2" destOrd="0" presId="urn:microsoft.com/office/officeart/2018/2/layout/IconCircleList"/>
    <dgm:cxn modelId="{58462B90-8F09-495A-A69F-1E38CF9B7E4D}" type="presParOf" srcId="{C1D787EC-19C8-4CAE-9072-EFC6E574CD9C}" destId="{AFE66A88-ADE4-4435-AE70-D1F788BB2E15}" srcOrd="0" destOrd="0" presId="urn:microsoft.com/office/officeart/2018/2/layout/IconCircleList"/>
    <dgm:cxn modelId="{61ABAA79-96A1-4652-83F1-301B45249198}" type="presParOf" srcId="{C1D787EC-19C8-4CAE-9072-EFC6E574CD9C}" destId="{F2B7AA09-27F8-4307-80CB-4E5E3233CBAC}" srcOrd="1" destOrd="0" presId="urn:microsoft.com/office/officeart/2018/2/layout/IconCircleList"/>
    <dgm:cxn modelId="{C0347AF0-CC1A-4799-ADF5-E477B444007A}" type="presParOf" srcId="{C1D787EC-19C8-4CAE-9072-EFC6E574CD9C}" destId="{08443497-294F-479A-82CB-269A8BF9D589}" srcOrd="2" destOrd="0" presId="urn:microsoft.com/office/officeart/2018/2/layout/IconCircleList"/>
    <dgm:cxn modelId="{A148AC25-63CD-457A-8CEC-A48A20D20B56}" type="presParOf" srcId="{C1D787EC-19C8-4CAE-9072-EFC6E574CD9C}" destId="{2AC4C03A-0DD7-41A6-8073-C05822993D46}" srcOrd="3" destOrd="0" presId="urn:microsoft.com/office/officeart/2018/2/layout/IconCircleList"/>
    <dgm:cxn modelId="{1D374B92-8520-4F76-B6F0-E8EC25FCA894}" type="presParOf" srcId="{9AD60EA6-B502-44BA-B840-391FB690FD82}" destId="{8AAB80BB-4D1F-49B8-90DB-93274A05A54D}" srcOrd="3" destOrd="0" presId="urn:microsoft.com/office/officeart/2018/2/layout/IconCircleList"/>
    <dgm:cxn modelId="{36BBB24C-7970-41A9-BF35-B73999524181}" type="presParOf" srcId="{9AD60EA6-B502-44BA-B840-391FB690FD82}" destId="{33F7CFE6-3D8A-46F8-BE12-5632008D5BDB}" srcOrd="4" destOrd="0" presId="urn:microsoft.com/office/officeart/2018/2/layout/IconCircleList"/>
    <dgm:cxn modelId="{C8C77AA5-9F5B-4363-94FD-37C899A6E5CB}" type="presParOf" srcId="{33F7CFE6-3D8A-46F8-BE12-5632008D5BDB}" destId="{CD3BE7EA-6500-4289-B224-E492DEB71FB6}" srcOrd="0" destOrd="0" presId="urn:microsoft.com/office/officeart/2018/2/layout/IconCircleList"/>
    <dgm:cxn modelId="{549F98E6-9931-4AC9-82DB-3B5478F70340}" type="presParOf" srcId="{33F7CFE6-3D8A-46F8-BE12-5632008D5BDB}" destId="{BBFA4F0C-A653-4DB1-ACEE-FB20459662CF}" srcOrd="1" destOrd="0" presId="urn:microsoft.com/office/officeart/2018/2/layout/IconCircleList"/>
    <dgm:cxn modelId="{F161F68D-FAC2-4712-8815-22192642589A}" type="presParOf" srcId="{33F7CFE6-3D8A-46F8-BE12-5632008D5BDB}" destId="{A703193C-081C-4373-9182-A3B89825C47C}" srcOrd="2" destOrd="0" presId="urn:microsoft.com/office/officeart/2018/2/layout/IconCircleList"/>
    <dgm:cxn modelId="{CE4CCE24-C2FE-40FD-A5EF-33F253A7360F}" type="presParOf" srcId="{33F7CFE6-3D8A-46F8-BE12-5632008D5BDB}" destId="{10A173CD-8822-4A80-8803-F9121959F29A}" srcOrd="3" destOrd="0" presId="urn:microsoft.com/office/officeart/2018/2/layout/IconCircleList"/>
    <dgm:cxn modelId="{E39C5B99-B6A9-4702-9468-8E1E83CF0AAE}" type="presParOf" srcId="{9AD60EA6-B502-44BA-B840-391FB690FD82}" destId="{9CC9C010-E5CE-42CC-9EAE-1434CF057ECB}" srcOrd="5" destOrd="0" presId="urn:microsoft.com/office/officeart/2018/2/layout/IconCircleList"/>
    <dgm:cxn modelId="{BDFC1607-F585-471B-BE55-E05EB46218B6}" type="presParOf" srcId="{9AD60EA6-B502-44BA-B840-391FB690FD82}" destId="{5F334529-A831-419D-8891-3EB1AF9B1725}" srcOrd="6" destOrd="0" presId="urn:microsoft.com/office/officeart/2018/2/layout/IconCircleList"/>
    <dgm:cxn modelId="{1AD2551F-5759-435E-B16E-F6129C4797AC}" type="presParOf" srcId="{5F334529-A831-419D-8891-3EB1AF9B1725}" destId="{0AD2D67B-DF6A-43A5-86FF-833984C02530}" srcOrd="0" destOrd="0" presId="urn:microsoft.com/office/officeart/2018/2/layout/IconCircleList"/>
    <dgm:cxn modelId="{BE39312D-01B4-4A81-9881-CED6F370D3AB}" type="presParOf" srcId="{5F334529-A831-419D-8891-3EB1AF9B1725}" destId="{F0F45153-FA28-4607-93B5-2C4E36E86EA4}" srcOrd="1" destOrd="0" presId="urn:microsoft.com/office/officeart/2018/2/layout/IconCircleList"/>
    <dgm:cxn modelId="{17296348-4D19-4FF5-898F-4F8BFF245850}" type="presParOf" srcId="{5F334529-A831-419D-8891-3EB1AF9B1725}" destId="{A6012B2F-3108-4978-90E3-C519C0DC3839}" srcOrd="2" destOrd="0" presId="urn:microsoft.com/office/officeart/2018/2/layout/IconCircleList"/>
    <dgm:cxn modelId="{E6A4BE71-451D-4348-BBE5-0D56A70B24A2}" type="presParOf" srcId="{5F334529-A831-419D-8891-3EB1AF9B1725}" destId="{C7209585-F642-4BEE-9BB6-43F47B1991E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4AC6FD-198E-41A8-B53B-285788FAEC5D}" type="doc">
      <dgm:prSet loTypeId="urn:microsoft.com/office/officeart/2018/5/layout/IconLeaf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5B3A3A2E-5668-4F6C-B312-39FA2DD52DA6}">
      <dgm:prSet/>
      <dgm:spPr/>
      <dgm:t>
        <a:bodyPr/>
        <a:lstStyle/>
        <a:p>
          <a:pPr>
            <a:defRPr cap="all"/>
          </a:pPr>
          <a:endParaRPr lang="en-US"/>
        </a:p>
      </dgm:t>
    </dgm:pt>
    <dgm:pt modelId="{38DA0A7D-51AD-4C71-9D0C-6E24B39AB5DE}" type="parTrans" cxnId="{F1C83AC7-EEF6-4673-9073-27BAD3BE1383}">
      <dgm:prSet/>
      <dgm:spPr/>
      <dgm:t>
        <a:bodyPr/>
        <a:lstStyle/>
        <a:p>
          <a:endParaRPr lang="en-US"/>
        </a:p>
      </dgm:t>
    </dgm:pt>
    <dgm:pt modelId="{961E3D4F-D3FB-4FA0-A954-B8096935258D}" type="sibTrans" cxnId="{F1C83AC7-EEF6-4673-9073-27BAD3BE1383}">
      <dgm:prSet/>
      <dgm:spPr/>
      <dgm:t>
        <a:bodyPr/>
        <a:lstStyle/>
        <a:p>
          <a:endParaRPr lang="en-US"/>
        </a:p>
      </dgm:t>
    </dgm:pt>
    <dgm:pt modelId="{DE9221FD-D661-4B7D-B7C6-5DA81B047A0D}">
      <dgm:prSet/>
      <dgm:spPr/>
      <dgm:t>
        <a:bodyPr/>
        <a:lstStyle/>
        <a:p>
          <a:pPr>
            <a:defRPr cap="all"/>
          </a:pPr>
          <a:endParaRPr lang="en-US"/>
        </a:p>
      </dgm:t>
    </dgm:pt>
    <dgm:pt modelId="{F986EBDA-D9F7-4CE8-95BE-1E19C6393FBE}" type="parTrans" cxnId="{53239E10-B91B-403B-A8FD-5E2E46632640}">
      <dgm:prSet/>
      <dgm:spPr/>
      <dgm:t>
        <a:bodyPr/>
        <a:lstStyle/>
        <a:p>
          <a:endParaRPr lang="en-US"/>
        </a:p>
      </dgm:t>
    </dgm:pt>
    <dgm:pt modelId="{0F73A5CA-05CE-47EF-9582-629D00AECA8C}" type="sibTrans" cxnId="{53239E10-B91B-403B-A8FD-5E2E46632640}">
      <dgm:prSet/>
      <dgm:spPr/>
      <dgm:t>
        <a:bodyPr/>
        <a:lstStyle/>
        <a:p>
          <a:endParaRPr lang="en-US"/>
        </a:p>
      </dgm:t>
    </dgm:pt>
    <dgm:pt modelId="{19CE461D-167D-476B-B6FB-364E036E04D6}" type="pres">
      <dgm:prSet presAssocID="{B14AC6FD-198E-41A8-B53B-285788FAEC5D}" presName="root" presStyleCnt="0">
        <dgm:presLayoutVars>
          <dgm:dir/>
          <dgm:resizeHandles val="exact"/>
        </dgm:presLayoutVars>
      </dgm:prSet>
      <dgm:spPr/>
    </dgm:pt>
    <dgm:pt modelId="{DBD3EA0B-8639-4962-9CCC-1FAA0E7F0E38}" type="pres">
      <dgm:prSet presAssocID="{5B3A3A2E-5668-4F6C-B312-39FA2DD52DA6}" presName="compNode" presStyleCnt="0"/>
      <dgm:spPr/>
    </dgm:pt>
    <dgm:pt modelId="{D9FCC20D-4726-4D9C-A408-62FBE44CAC83}" type="pres">
      <dgm:prSet presAssocID="{5B3A3A2E-5668-4F6C-B312-39FA2DD52DA6}" presName="iconBgRect" presStyleLbl="bgShp" presStyleIdx="0" presStyleCnt="2"/>
      <dgm:spPr>
        <a:prstGeom prst="round2DiagRect">
          <a:avLst>
            <a:gd name="adj1" fmla="val 29727"/>
            <a:gd name="adj2" fmla="val 0"/>
          </a:avLst>
        </a:prstGeom>
      </dgm:spPr>
    </dgm:pt>
    <dgm:pt modelId="{38A7BB27-F4C5-4295-97BD-67197BCF41F5}" type="pres">
      <dgm:prSet presAssocID="{5B3A3A2E-5668-4F6C-B312-39FA2DD52DA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711D798F-868B-49E8-AFB4-24D0F467B003}" type="pres">
      <dgm:prSet presAssocID="{5B3A3A2E-5668-4F6C-B312-39FA2DD52DA6}" presName="spaceRect" presStyleCnt="0"/>
      <dgm:spPr/>
    </dgm:pt>
    <dgm:pt modelId="{D577675B-57AB-4BCB-A70E-EDF87181705C}" type="pres">
      <dgm:prSet presAssocID="{5B3A3A2E-5668-4F6C-B312-39FA2DD52DA6}" presName="textRect" presStyleLbl="revTx" presStyleIdx="0" presStyleCnt="2">
        <dgm:presLayoutVars>
          <dgm:chMax val="1"/>
          <dgm:chPref val="1"/>
        </dgm:presLayoutVars>
      </dgm:prSet>
      <dgm:spPr/>
    </dgm:pt>
    <dgm:pt modelId="{C7D06567-088A-43D9-9600-5CEE4955BA2F}" type="pres">
      <dgm:prSet presAssocID="{961E3D4F-D3FB-4FA0-A954-B8096935258D}" presName="sibTrans" presStyleCnt="0"/>
      <dgm:spPr/>
    </dgm:pt>
    <dgm:pt modelId="{84EF8417-7078-4B42-93A0-4D556CDDD96F}" type="pres">
      <dgm:prSet presAssocID="{DE9221FD-D661-4B7D-B7C6-5DA81B047A0D}" presName="compNode" presStyleCnt="0"/>
      <dgm:spPr/>
    </dgm:pt>
    <dgm:pt modelId="{31FB212A-24C2-49C0-AE20-AA72E70444E4}" type="pres">
      <dgm:prSet presAssocID="{DE9221FD-D661-4B7D-B7C6-5DA81B047A0D}" presName="iconBgRect" presStyleLbl="bgShp" presStyleIdx="1" presStyleCnt="2"/>
      <dgm:spPr>
        <a:prstGeom prst="round2DiagRect">
          <a:avLst>
            <a:gd name="adj1" fmla="val 29727"/>
            <a:gd name="adj2" fmla="val 0"/>
          </a:avLst>
        </a:prstGeom>
      </dgm:spPr>
    </dgm:pt>
    <dgm:pt modelId="{F35FB6D1-E87D-4F79-9F1A-C66C1CE71D30}" type="pres">
      <dgm:prSet presAssocID="{DE9221FD-D661-4B7D-B7C6-5DA81B047A0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5D33E0C4-1443-47B5-83BC-57D4A476593E}" type="pres">
      <dgm:prSet presAssocID="{DE9221FD-D661-4B7D-B7C6-5DA81B047A0D}" presName="spaceRect" presStyleCnt="0"/>
      <dgm:spPr/>
    </dgm:pt>
    <dgm:pt modelId="{3EB49C2D-9CE5-4F7D-A794-09CB191CBA13}" type="pres">
      <dgm:prSet presAssocID="{DE9221FD-D661-4B7D-B7C6-5DA81B047A0D}" presName="textRect" presStyleLbl="revTx" presStyleIdx="1" presStyleCnt="2">
        <dgm:presLayoutVars>
          <dgm:chMax val="1"/>
          <dgm:chPref val="1"/>
        </dgm:presLayoutVars>
      </dgm:prSet>
      <dgm:spPr/>
    </dgm:pt>
  </dgm:ptLst>
  <dgm:cxnLst>
    <dgm:cxn modelId="{14224108-C996-4C11-A743-2550432BDE25}" type="presOf" srcId="{DE9221FD-D661-4B7D-B7C6-5DA81B047A0D}" destId="{3EB49C2D-9CE5-4F7D-A794-09CB191CBA13}" srcOrd="0" destOrd="0" presId="urn:microsoft.com/office/officeart/2018/5/layout/IconLeafLabelList"/>
    <dgm:cxn modelId="{53239E10-B91B-403B-A8FD-5E2E46632640}" srcId="{B14AC6FD-198E-41A8-B53B-285788FAEC5D}" destId="{DE9221FD-D661-4B7D-B7C6-5DA81B047A0D}" srcOrd="1" destOrd="0" parTransId="{F986EBDA-D9F7-4CE8-95BE-1E19C6393FBE}" sibTransId="{0F73A5CA-05CE-47EF-9582-629D00AECA8C}"/>
    <dgm:cxn modelId="{5B5D5D8A-ACDE-4928-A6C3-065ED100CB79}" type="presOf" srcId="{5B3A3A2E-5668-4F6C-B312-39FA2DD52DA6}" destId="{D577675B-57AB-4BCB-A70E-EDF87181705C}" srcOrd="0" destOrd="0" presId="urn:microsoft.com/office/officeart/2018/5/layout/IconLeafLabelList"/>
    <dgm:cxn modelId="{F1C83AC7-EEF6-4673-9073-27BAD3BE1383}" srcId="{B14AC6FD-198E-41A8-B53B-285788FAEC5D}" destId="{5B3A3A2E-5668-4F6C-B312-39FA2DD52DA6}" srcOrd="0" destOrd="0" parTransId="{38DA0A7D-51AD-4C71-9D0C-6E24B39AB5DE}" sibTransId="{961E3D4F-D3FB-4FA0-A954-B8096935258D}"/>
    <dgm:cxn modelId="{C05789D2-44E0-4932-8F84-3D374F0F73AF}" type="presOf" srcId="{B14AC6FD-198E-41A8-B53B-285788FAEC5D}" destId="{19CE461D-167D-476B-B6FB-364E036E04D6}" srcOrd="0" destOrd="0" presId="urn:microsoft.com/office/officeart/2018/5/layout/IconLeafLabelList"/>
    <dgm:cxn modelId="{466230B8-8C71-4E0B-B633-57731272598B}" type="presParOf" srcId="{19CE461D-167D-476B-B6FB-364E036E04D6}" destId="{DBD3EA0B-8639-4962-9CCC-1FAA0E7F0E38}" srcOrd="0" destOrd="0" presId="urn:microsoft.com/office/officeart/2018/5/layout/IconLeafLabelList"/>
    <dgm:cxn modelId="{8C85CDB6-AD66-4440-93FA-D8D1E69269E4}" type="presParOf" srcId="{DBD3EA0B-8639-4962-9CCC-1FAA0E7F0E38}" destId="{D9FCC20D-4726-4D9C-A408-62FBE44CAC83}" srcOrd="0" destOrd="0" presId="urn:microsoft.com/office/officeart/2018/5/layout/IconLeafLabelList"/>
    <dgm:cxn modelId="{2BA2FA99-2ED5-449A-8282-88D1FF16AE45}" type="presParOf" srcId="{DBD3EA0B-8639-4962-9CCC-1FAA0E7F0E38}" destId="{38A7BB27-F4C5-4295-97BD-67197BCF41F5}" srcOrd="1" destOrd="0" presId="urn:microsoft.com/office/officeart/2018/5/layout/IconLeafLabelList"/>
    <dgm:cxn modelId="{799C81A6-F305-4543-AC32-7C7B672B598F}" type="presParOf" srcId="{DBD3EA0B-8639-4962-9CCC-1FAA0E7F0E38}" destId="{711D798F-868B-49E8-AFB4-24D0F467B003}" srcOrd="2" destOrd="0" presId="urn:microsoft.com/office/officeart/2018/5/layout/IconLeafLabelList"/>
    <dgm:cxn modelId="{CDDEF4DD-E3FE-496A-B0EB-ACFB229F20DF}" type="presParOf" srcId="{DBD3EA0B-8639-4962-9CCC-1FAA0E7F0E38}" destId="{D577675B-57AB-4BCB-A70E-EDF87181705C}" srcOrd="3" destOrd="0" presId="urn:microsoft.com/office/officeart/2018/5/layout/IconLeafLabelList"/>
    <dgm:cxn modelId="{63DBFE37-6DD4-4619-8A75-7BB01D60588C}" type="presParOf" srcId="{19CE461D-167D-476B-B6FB-364E036E04D6}" destId="{C7D06567-088A-43D9-9600-5CEE4955BA2F}" srcOrd="1" destOrd="0" presId="urn:microsoft.com/office/officeart/2018/5/layout/IconLeafLabelList"/>
    <dgm:cxn modelId="{57385D17-8479-47B3-B913-F20FE1399DCE}" type="presParOf" srcId="{19CE461D-167D-476B-B6FB-364E036E04D6}" destId="{84EF8417-7078-4B42-93A0-4D556CDDD96F}" srcOrd="2" destOrd="0" presId="urn:microsoft.com/office/officeart/2018/5/layout/IconLeafLabelList"/>
    <dgm:cxn modelId="{DDE98F54-A107-4573-AC20-B506552DB605}" type="presParOf" srcId="{84EF8417-7078-4B42-93A0-4D556CDDD96F}" destId="{31FB212A-24C2-49C0-AE20-AA72E70444E4}" srcOrd="0" destOrd="0" presId="urn:microsoft.com/office/officeart/2018/5/layout/IconLeafLabelList"/>
    <dgm:cxn modelId="{45A2FFCE-C97F-4DF8-BF7F-A9B1775CE032}" type="presParOf" srcId="{84EF8417-7078-4B42-93A0-4D556CDDD96F}" destId="{F35FB6D1-E87D-4F79-9F1A-C66C1CE71D30}" srcOrd="1" destOrd="0" presId="urn:microsoft.com/office/officeart/2018/5/layout/IconLeafLabelList"/>
    <dgm:cxn modelId="{8547B625-D853-45B0-A95F-53A66700EEBD}" type="presParOf" srcId="{84EF8417-7078-4B42-93A0-4D556CDDD96F}" destId="{5D33E0C4-1443-47B5-83BC-57D4A476593E}" srcOrd="2" destOrd="0" presId="urn:microsoft.com/office/officeart/2018/5/layout/IconLeafLabelList"/>
    <dgm:cxn modelId="{C2426F3E-0CD8-4951-BBED-D3608D100C29}" type="presParOf" srcId="{84EF8417-7078-4B42-93A0-4D556CDDD96F}" destId="{3EB49C2D-9CE5-4F7D-A794-09CB191CBA13}"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2EE1D-279A-4B15-9262-5CA68DC46DAF}">
      <dsp:nvSpPr>
        <dsp:cNvPr id="0" name=""/>
        <dsp:cNvSpPr/>
      </dsp:nvSpPr>
      <dsp:spPr>
        <a:xfrm>
          <a:off x="191881" y="48924"/>
          <a:ext cx="1325358" cy="132535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64C036-F8EF-407D-A7D9-12820DB6955C}">
      <dsp:nvSpPr>
        <dsp:cNvPr id="0" name=""/>
        <dsp:cNvSpPr/>
      </dsp:nvSpPr>
      <dsp:spPr>
        <a:xfrm>
          <a:off x="470206" y="327249"/>
          <a:ext cx="768707" cy="7687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04B2FA-F07F-489E-8386-531D74EB5602}">
      <dsp:nvSpPr>
        <dsp:cNvPr id="0" name=""/>
        <dsp:cNvSpPr/>
      </dsp:nvSpPr>
      <dsp:spPr>
        <a:xfrm>
          <a:off x="1801244" y="48924"/>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baseline="0"/>
            <a:t>Have mass shootings increased or decrease over time?</a:t>
          </a:r>
          <a:endParaRPr lang="en-US" sz="2400" kern="1200"/>
        </a:p>
      </dsp:txBody>
      <dsp:txXfrm>
        <a:off x="1801244" y="48924"/>
        <a:ext cx="3124058" cy="1325358"/>
      </dsp:txXfrm>
    </dsp:sp>
    <dsp:sp modelId="{FD1DE756-5A7F-40DA-AF68-E3E97485ED89}">
      <dsp:nvSpPr>
        <dsp:cNvPr id="0" name=""/>
        <dsp:cNvSpPr/>
      </dsp:nvSpPr>
      <dsp:spPr>
        <a:xfrm>
          <a:off x="5469646" y="48924"/>
          <a:ext cx="1325358" cy="132535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9E8F2A-808B-486D-9F9B-B3FE5F1E8116}">
      <dsp:nvSpPr>
        <dsp:cNvPr id="0" name=""/>
        <dsp:cNvSpPr/>
      </dsp:nvSpPr>
      <dsp:spPr>
        <a:xfrm>
          <a:off x="5747971" y="327249"/>
          <a:ext cx="768707" cy="7687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7847CB-B012-416D-9DE9-0347E0C204A6}">
      <dsp:nvSpPr>
        <dsp:cNvPr id="0" name=""/>
        <dsp:cNvSpPr/>
      </dsp:nvSpPr>
      <dsp:spPr>
        <a:xfrm>
          <a:off x="7079010" y="48924"/>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baseline="0"/>
            <a:t>Have school shootings increased or decreased over time?</a:t>
          </a:r>
          <a:endParaRPr lang="en-US" sz="2400" kern="1200"/>
        </a:p>
      </dsp:txBody>
      <dsp:txXfrm>
        <a:off x="7079010" y="48924"/>
        <a:ext cx="3124058" cy="1325358"/>
      </dsp:txXfrm>
    </dsp:sp>
    <dsp:sp modelId="{48370E16-4042-488F-A0F0-E82C1EB48077}">
      <dsp:nvSpPr>
        <dsp:cNvPr id="0" name=""/>
        <dsp:cNvSpPr/>
      </dsp:nvSpPr>
      <dsp:spPr>
        <a:xfrm>
          <a:off x="191881" y="1937242"/>
          <a:ext cx="1325358" cy="132535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B2E710-EB23-4CA7-B4B2-CBA4816AFADF}">
      <dsp:nvSpPr>
        <dsp:cNvPr id="0" name=""/>
        <dsp:cNvSpPr/>
      </dsp:nvSpPr>
      <dsp:spPr>
        <a:xfrm>
          <a:off x="470206" y="2215567"/>
          <a:ext cx="768707" cy="7687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C44C37-48E0-4947-82C8-261048247C76}">
      <dsp:nvSpPr>
        <dsp:cNvPr id="0" name=""/>
        <dsp:cNvSpPr/>
      </dsp:nvSpPr>
      <dsp:spPr>
        <a:xfrm>
          <a:off x="1801244" y="1937242"/>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baseline="0"/>
            <a:t>What accounts for the most gun related deaths in America?</a:t>
          </a:r>
          <a:endParaRPr lang="en-US" sz="2400" kern="1200"/>
        </a:p>
      </dsp:txBody>
      <dsp:txXfrm>
        <a:off x="1801244" y="1937242"/>
        <a:ext cx="3124058" cy="1325358"/>
      </dsp:txXfrm>
    </dsp:sp>
    <dsp:sp modelId="{A303E1E9-3ABC-4EA8-A067-B4130CE48641}">
      <dsp:nvSpPr>
        <dsp:cNvPr id="0" name=""/>
        <dsp:cNvSpPr/>
      </dsp:nvSpPr>
      <dsp:spPr>
        <a:xfrm>
          <a:off x="5469646" y="1937242"/>
          <a:ext cx="1325358" cy="132535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0AE5D-2A17-4E2F-9E0F-FE5F078F4D99}">
      <dsp:nvSpPr>
        <dsp:cNvPr id="0" name=""/>
        <dsp:cNvSpPr/>
      </dsp:nvSpPr>
      <dsp:spPr>
        <a:xfrm>
          <a:off x="5747971" y="2215567"/>
          <a:ext cx="768707" cy="7687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A08D44-AD63-4FB9-A708-0F4DD51D0CB7}">
      <dsp:nvSpPr>
        <dsp:cNvPr id="0" name=""/>
        <dsp:cNvSpPr/>
      </dsp:nvSpPr>
      <dsp:spPr>
        <a:xfrm>
          <a:off x="7079010" y="1937242"/>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baseline="0"/>
            <a:t>Do certain socio-economic factors play into gun violence?</a:t>
          </a:r>
          <a:endParaRPr lang="en-US" sz="2400" kern="1200"/>
        </a:p>
      </dsp:txBody>
      <dsp:txXfrm>
        <a:off x="7079010" y="1937242"/>
        <a:ext cx="3124058" cy="13253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4D27F-4AF1-4293-87A7-D8EB3F4D0D78}">
      <dsp:nvSpPr>
        <dsp:cNvPr id="0" name=""/>
        <dsp:cNvSpPr/>
      </dsp:nvSpPr>
      <dsp:spPr>
        <a:xfrm>
          <a:off x="2335896" y="13262"/>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6B0E75-771E-4C6B-8F5B-A08902295B33}">
      <dsp:nvSpPr>
        <dsp:cNvPr id="0" name=""/>
        <dsp:cNvSpPr/>
      </dsp:nvSpPr>
      <dsp:spPr>
        <a:xfrm>
          <a:off x="2752709" y="43007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560FD9-D781-4ACD-9143-6AD517C20C73}">
      <dsp:nvSpPr>
        <dsp:cNvPr id="0" name=""/>
        <dsp:cNvSpPr/>
      </dsp:nvSpPr>
      <dsp:spPr>
        <a:xfrm>
          <a:off x="1710678" y="257826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We believe gun related deaths have a more complex solution than “gun control”</a:t>
          </a:r>
        </a:p>
      </dsp:txBody>
      <dsp:txXfrm>
        <a:off x="1710678" y="2578262"/>
        <a:ext cx="3206250" cy="720000"/>
      </dsp:txXfrm>
    </dsp:sp>
    <dsp:sp modelId="{DFE28830-8898-4B23-B102-B3976423E1AC}">
      <dsp:nvSpPr>
        <dsp:cNvPr id="0" name=""/>
        <dsp:cNvSpPr/>
      </dsp:nvSpPr>
      <dsp:spPr>
        <a:xfrm>
          <a:off x="6103240" y="13262"/>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32FBD7-87D8-4B7A-9AEE-687200C97B93}">
      <dsp:nvSpPr>
        <dsp:cNvPr id="0" name=""/>
        <dsp:cNvSpPr/>
      </dsp:nvSpPr>
      <dsp:spPr>
        <a:xfrm>
          <a:off x="6520053" y="43007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A2FC4B-D325-4435-909C-C170E0AB9689}">
      <dsp:nvSpPr>
        <dsp:cNvPr id="0" name=""/>
        <dsp:cNvSpPr/>
      </dsp:nvSpPr>
      <dsp:spPr>
        <a:xfrm>
          <a:off x="5478021" y="257826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The statistics we are presented in the media only tell part of the story</a:t>
          </a:r>
        </a:p>
      </dsp:txBody>
      <dsp:txXfrm>
        <a:off x="5478021" y="2578262"/>
        <a:ext cx="3206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95BA77-E1DB-4F00-B4B7-41372713C87E}">
      <dsp:nvSpPr>
        <dsp:cNvPr id="0" name=""/>
        <dsp:cNvSpPr/>
      </dsp:nvSpPr>
      <dsp:spPr>
        <a:xfrm>
          <a:off x="191881" y="48924"/>
          <a:ext cx="1325358" cy="132535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3FD752-92A9-4FDE-9627-CCF5614DBAF6}">
      <dsp:nvSpPr>
        <dsp:cNvPr id="0" name=""/>
        <dsp:cNvSpPr/>
      </dsp:nvSpPr>
      <dsp:spPr>
        <a:xfrm>
          <a:off x="470206" y="327249"/>
          <a:ext cx="768707" cy="7687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6DBED6-C0A1-444A-946C-C66C0E2D571F}">
      <dsp:nvSpPr>
        <dsp:cNvPr id="0" name=""/>
        <dsp:cNvSpPr/>
      </dsp:nvSpPr>
      <dsp:spPr>
        <a:xfrm>
          <a:off x="1801244" y="48924"/>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baseline="0"/>
            <a:t>INTENT PLAYS A HUGE FACTOR WHEN LOOKING AT OVERALL GUN DEATHS</a:t>
          </a:r>
          <a:endParaRPr lang="en-US" sz="2300" kern="1200"/>
        </a:p>
      </dsp:txBody>
      <dsp:txXfrm>
        <a:off x="1801244" y="48924"/>
        <a:ext cx="3124058" cy="1325358"/>
      </dsp:txXfrm>
    </dsp:sp>
    <dsp:sp modelId="{AFE66A88-ADE4-4435-AE70-D1F788BB2E15}">
      <dsp:nvSpPr>
        <dsp:cNvPr id="0" name=""/>
        <dsp:cNvSpPr/>
      </dsp:nvSpPr>
      <dsp:spPr>
        <a:xfrm>
          <a:off x="5469646" y="48924"/>
          <a:ext cx="1325358" cy="132535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B7AA09-27F8-4307-80CB-4E5E3233CBAC}">
      <dsp:nvSpPr>
        <dsp:cNvPr id="0" name=""/>
        <dsp:cNvSpPr/>
      </dsp:nvSpPr>
      <dsp:spPr>
        <a:xfrm>
          <a:off x="5747971" y="327249"/>
          <a:ext cx="768707" cy="7687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C4C03A-0DD7-41A6-8073-C05822993D46}">
      <dsp:nvSpPr>
        <dsp:cNvPr id="0" name=""/>
        <dsp:cNvSpPr/>
      </dsp:nvSpPr>
      <dsp:spPr>
        <a:xfrm>
          <a:off x="7079010" y="48924"/>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baseline="0"/>
            <a:t>WE SAW THAT OVER 60% OF ALL GUN REALTED DEATHS OCCUR DUE TO SUCIDE</a:t>
          </a:r>
          <a:endParaRPr lang="en-US" sz="2300" kern="1200"/>
        </a:p>
      </dsp:txBody>
      <dsp:txXfrm>
        <a:off x="7079010" y="48924"/>
        <a:ext cx="3124058" cy="1325358"/>
      </dsp:txXfrm>
    </dsp:sp>
    <dsp:sp modelId="{CD3BE7EA-6500-4289-B224-E492DEB71FB6}">
      <dsp:nvSpPr>
        <dsp:cNvPr id="0" name=""/>
        <dsp:cNvSpPr/>
      </dsp:nvSpPr>
      <dsp:spPr>
        <a:xfrm>
          <a:off x="191881" y="1937242"/>
          <a:ext cx="1325358" cy="132535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FA4F0C-A653-4DB1-ACEE-FB20459662CF}">
      <dsp:nvSpPr>
        <dsp:cNvPr id="0" name=""/>
        <dsp:cNvSpPr/>
      </dsp:nvSpPr>
      <dsp:spPr>
        <a:xfrm>
          <a:off x="470206" y="2215567"/>
          <a:ext cx="768707" cy="7687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A173CD-8822-4A80-8803-F9121959F29A}">
      <dsp:nvSpPr>
        <dsp:cNvPr id="0" name=""/>
        <dsp:cNvSpPr/>
      </dsp:nvSpPr>
      <dsp:spPr>
        <a:xfrm>
          <a:off x="1801244" y="1937242"/>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baseline="0"/>
            <a:t>WHEREAS HOMICIDE ACCOUNTS FOR ABOUT 35% OF GUN RELATED DEATHS</a:t>
          </a:r>
          <a:endParaRPr lang="en-US" sz="2300" kern="1200"/>
        </a:p>
      </dsp:txBody>
      <dsp:txXfrm>
        <a:off x="1801244" y="1937242"/>
        <a:ext cx="3124058" cy="1325358"/>
      </dsp:txXfrm>
    </dsp:sp>
    <dsp:sp modelId="{0AD2D67B-DF6A-43A5-86FF-833984C02530}">
      <dsp:nvSpPr>
        <dsp:cNvPr id="0" name=""/>
        <dsp:cNvSpPr/>
      </dsp:nvSpPr>
      <dsp:spPr>
        <a:xfrm>
          <a:off x="5469646" y="1937242"/>
          <a:ext cx="1325358" cy="132535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F45153-FA28-4607-93B5-2C4E36E86EA4}">
      <dsp:nvSpPr>
        <dsp:cNvPr id="0" name=""/>
        <dsp:cNvSpPr/>
      </dsp:nvSpPr>
      <dsp:spPr>
        <a:xfrm>
          <a:off x="5747971" y="2215567"/>
          <a:ext cx="768707" cy="7687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209585-F642-4BEE-9BB6-43F47B1991E2}">
      <dsp:nvSpPr>
        <dsp:cNvPr id="0" name=""/>
        <dsp:cNvSpPr/>
      </dsp:nvSpPr>
      <dsp:spPr>
        <a:xfrm>
          <a:off x="7079010" y="1937242"/>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baseline="0"/>
            <a:t>THIS LARGE DISCREPANCY ALMOST IS NEVER MENTIONED WHEN DISCUSSING GUN VIOLENCE</a:t>
          </a:r>
          <a:endParaRPr lang="en-US" sz="2300" kern="1200"/>
        </a:p>
      </dsp:txBody>
      <dsp:txXfrm>
        <a:off x="7079010" y="1937242"/>
        <a:ext cx="3124058" cy="13253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CC20D-4726-4D9C-A408-62FBE44CAC83}">
      <dsp:nvSpPr>
        <dsp:cNvPr id="0" name=""/>
        <dsp:cNvSpPr/>
      </dsp:nvSpPr>
      <dsp:spPr>
        <a:xfrm>
          <a:off x="2485700" y="14638"/>
          <a:ext cx="2024437" cy="202443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8A7BB27-F4C5-4295-97BD-67197BCF41F5}">
      <dsp:nvSpPr>
        <dsp:cNvPr id="0" name=""/>
        <dsp:cNvSpPr/>
      </dsp:nvSpPr>
      <dsp:spPr>
        <a:xfrm>
          <a:off x="2917138" y="446075"/>
          <a:ext cx="1161562" cy="116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577675B-57AB-4BCB-A70E-EDF87181705C}">
      <dsp:nvSpPr>
        <dsp:cNvPr id="0" name=""/>
        <dsp:cNvSpPr/>
      </dsp:nvSpPr>
      <dsp:spPr>
        <a:xfrm>
          <a:off x="1838544" y="2669638"/>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90000"/>
            </a:lnSpc>
            <a:spcBef>
              <a:spcPct val="0"/>
            </a:spcBef>
            <a:spcAft>
              <a:spcPct val="35000"/>
            </a:spcAft>
            <a:buNone/>
            <a:defRPr cap="all"/>
          </a:pPr>
          <a:endParaRPr lang="en-US" sz="4400" kern="1200"/>
        </a:p>
      </dsp:txBody>
      <dsp:txXfrm>
        <a:off x="1838544" y="2669638"/>
        <a:ext cx="3318750" cy="720000"/>
      </dsp:txXfrm>
    </dsp:sp>
    <dsp:sp modelId="{31FB212A-24C2-49C0-AE20-AA72E70444E4}">
      <dsp:nvSpPr>
        <dsp:cNvPr id="0" name=""/>
        <dsp:cNvSpPr/>
      </dsp:nvSpPr>
      <dsp:spPr>
        <a:xfrm>
          <a:off x="6385231" y="14638"/>
          <a:ext cx="2024437" cy="202443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35FB6D1-E87D-4F79-9F1A-C66C1CE71D30}">
      <dsp:nvSpPr>
        <dsp:cNvPr id="0" name=""/>
        <dsp:cNvSpPr/>
      </dsp:nvSpPr>
      <dsp:spPr>
        <a:xfrm>
          <a:off x="6816669" y="446075"/>
          <a:ext cx="1161562" cy="116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EB49C2D-9CE5-4F7D-A794-09CB191CBA13}">
      <dsp:nvSpPr>
        <dsp:cNvPr id="0" name=""/>
        <dsp:cNvSpPr/>
      </dsp:nvSpPr>
      <dsp:spPr>
        <a:xfrm>
          <a:off x="5738075" y="2669638"/>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90000"/>
            </a:lnSpc>
            <a:spcBef>
              <a:spcPct val="0"/>
            </a:spcBef>
            <a:spcAft>
              <a:spcPct val="35000"/>
            </a:spcAft>
            <a:buNone/>
            <a:defRPr cap="all"/>
          </a:pPr>
          <a:endParaRPr lang="en-US" sz="4400" kern="1200"/>
        </a:p>
      </dsp:txBody>
      <dsp:txXfrm>
        <a:off x="5738075" y="2669638"/>
        <a:ext cx="33187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EF2C9F-6DB9-49E1-B188-6693F28B5496}" type="datetimeFigureOut">
              <a:rPr lang="en-US" smtClean="0"/>
              <a:t>4/9/2019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0EBF3B-44BD-4F30-B6A8-3DF2E48DAEFF}" type="slidenum">
              <a:rPr lang="en-US" smtClean="0"/>
              <a:t>‹#›</a:t>
            </a:fld>
            <a:endParaRPr lang="en-US"/>
          </a:p>
        </p:txBody>
      </p:sp>
    </p:spTree>
    <p:extLst>
      <p:ext uri="{BB962C8B-B14F-4D97-AF65-F5344CB8AC3E}">
        <p14:creationId xmlns:p14="http://schemas.microsoft.com/office/powerpoint/2010/main" val="751573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9525F8B-FE63-4E0E-9066-B1EA4EBB274D}" type="slidenum">
              <a:rPr lang="en-US" smtClean="0"/>
              <a:t>29</a:t>
            </a:fld>
            <a:endParaRPr lang="en-US"/>
          </a:p>
        </p:txBody>
      </p:sp>
    </p:spTree>
    <p:extLst>
      <p:ext uri="{BB962C8B-B14F-4D97-AF65-F5344CB8AC3E}">
        <p14:creationId xmlns:p14="http://schemas.microsoft.com/office/powerpoint/2010/main" val="3571260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00554DA-4AED-40DF-9016-0A210CB2D383}" type="datetimeFigureOut">
              <a:rPr lang="en-US" smtClean="0"/>
              <a:t>4/9/2019</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1BE7292B-1FB0-4BD1-B631-B46D94B7C568}"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44488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2192882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3424478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407818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3334647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554DA-4AED-40DF-9016-0A210CB2D383}" type="datetimeFigureOut">
              <a:rPr lang="en-US" smtClean="0"/>
              <a:t>4/9/2019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2835182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554DA-4AED-40DF-9016-0A210CB2D383}" type="datetimeFigureOut">
              <a:rPr lang="en-US" smtClean="0"/>
              <a:t>4/9/2019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1735278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0554DA-4AED-40DF-9016-0A210CB2D383}"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2545826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0554DA-4AED-40DF-9016-0A210CB2D383}"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755568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3F974312-6224-4E05-BC8F-FA4F74461FF7}"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7F39E6-6818-4600-9703-A4CBDA5DC4D3}" type="slidenum">
              <a:rPr lang="en-US" smtClean="0"/>
              <a:t>‹#›</a:t>
            </a:fld>
            <a:endParaRPr lang="en-US"/>
          </a:p>
        </p:txBody>
      </p:sp>
    </p:spTree>
    <p:extLst>
      <p:ext uri="{BB962C8B-B14F-4D97-AF65-F5344CB8AC3E}">
        <p14:creationId xmlns:p14="http://schemas.microsoft.com/office/powerpoint/2010/main" val="283290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65373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0554DA-4AED-40DF-9016-0A210CB2D383}"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3878817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0554DA-4AED-40DF-9016-0A210CB2D383}"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1858075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3211949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00554DA-4AED-40DF-9016-0A210CB2D383}" type="datetimeFigureOut">
              <a:rPr lang="en-US" smtClean="0"/>
              <a:t>4/9/2019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406316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00554DA-4AED-40DF-9016-0A210CB2D383}" type="datetimeFigureOut">
              <a:rPr lang="en-US" smtClean="0"/>
              <a:t>4/9/2019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401194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0554DA-4AED-40DF-9016-0A210CB2D383}" type="datetimeFigureOut">
              <a:rPr lang="en-US" smtClean="0"/>
              <a:t>4/9/2019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3672700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2998972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2460544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800554DA-4AED-40DF-9016-0A210CB2D383}" type="datetimeFigureOut">
              <a:rPr lang="en-US" smtClean="0"/>
              <a:t>4/9/2019</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1BE7292B-1FB0-4BD1-B631-B46D94B7C568}" type="slidenum">
              <a:rPr lang="en-US" smtClean="0"/>
              <a:t>‹#›</a:t>
            </a:fld>
            <a:endParaRPr lang="en-US"/>
          </a:p>
        </p:txBody>
      </p:sp>
    </p:spTree>
    <p:extLst>
      <p:ext uri="{BB962C8B-B14F-4D97-AF65-F5344CB8AC3E}">
        <p14:creationId xmlns:p14="http://schemas.microsoft.com/office/powerpoint/2010/main" val="16870855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hyperlink" Target="http://gunpolicy.org/" TargetMode="External"/><Relationship Id="rId2" Type="http://schemas.openxmlformats.org/officeDocument/2006/relationships/image" Target="../media/image30.png"/><Relationship Id="rId1" Type="http://schemas.openxmlformats.org/officeDocument/2006/relationships/slideLayout" Target="../slideLayouts/slideLayout18.xml"/><Relationship Id="rId4" Type="http://schemas.openxmlformats.org/officeDocument/2006/relationships/hyperlink" Target="http://hdr.undp.org/en/indicators/138806"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87985-66C4-418D-8108-466E8260DE28}"/>
              </a:ext>
            </a:extLst>
          </p:cNvPr>
          <p:cNvSpPr>
            <a:spLocks noGrp="1"/>
          </p:cNvSpPr>
          <p:nvPr>
            <p:ph type="ctrTitle"/>
          </p:nvPr>
        </p:nvSpPr>
        <p:spPr>
          <a:xfrm rot="21420000">
            <a:off x="562263" y="655592"/>
            <a:ext cx="5428489" cy="3278684"/>
          </a:xfrm>
        </p:spPr>
        <p:txBody>
          <a:bodyPr>
            <a:normAutofit/>
          </a:bodyPr>
          <a:lstStyle/>
          <a:p>
            <a:r>
              <a:rPr lang="en-US"/>
              <a:t>Gun Violence</a:t>
            </a:r>
          </a:p>
        </p:txBody>
      </p:sp>
      <p:sp>
        <p:nvSpPr>
          <p:cNvPr id="3" name="Subtitle 2">
            <a:extLst>
              <a:ext uri="{FF2B5EF4-FFF2-40B4-BE49-F238E27FC236}">
                <a16:creationId xmlns:a16="http://schemas.microsoft.com/office/drawing/2014/main" id="{0EE423C7-EC57-4794-85AD-62464F54C018}"/>
              </a:ext>
            </a:extLst>
          </p:cNvPr>
          <p:cNvSpPr>
            <a:spLocks noGrp="1"/>
          </p:cNvSpPr>
          <p:nvPr>
            <p:ph type="subTitle" idx="1"/>
          </p:nvPr>
        </p:nvSpPr>
        <p:spPr>
          <a:xfrm rot="21420000">
            <a:off x="666685" y="3933534"/>
            <a:ext cx="5424749" cy="621792"/>
          </a:xfrm>
        </p:spPr>
        <p:txBody>
          <a:bodyPr>
            <a:normAutofit/>
          </a:bodyPr>
          <a:lstStyle/>
          <a:p>
            <a:pPr>
              <a:lnSpc>
                <a:spcPct val="110000"/>
              </a:lnSpc>
            </a:pPr>
            <a:r>
              <a:rPr lang="en-US" sz="1100"/>
              <a:t>PRESENTED BY: Sarah, Hunter, Jack, Deep</a:t>
            </a:r>
          </a:p>
          <a:p>
            <a:pPr>
              <a:lnSpc>
                <a:spcPct val="110000"/>
              </a:lnSpc>
            </a:pPr>
            <a:r>
              <a:rPr lang="en-US" sz="1100" b="1"/>
              <a:t>GO GITTERS</a:t>
            </a:r>
          </a:p>
        </p:txBody>
      </p:sp>
      <p:pic>
        <p:nvPicPr>
          <p:cNvPr id="7" name="Graphic 6" descr="Police">
            <a:extLst>
              <a:ext uri="{FF2B5EF4-FFF2-40B4-BE49-F238E27FC236}">
                <a16:creationId xmlns:a16="http://schemas.microsoft.com/office/drawing/2014/main" id="{697B3FF6-5D46-40EA-9CAA-A73983B7D3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420000">
            <a:off x="6635077" y="373505"/>
            <a:ext cx="3813745" cy="3813745"/>
          </a:xfrm>
          <a:prstGeom prst="rect">
            <a:avLst/>
          </a:prstGeom>
        </p:spPr>
      </p:pic>
    </p:spTree>
    <p:extLst>
      <p:ext uri="{BB962C8B-B14F-4D97-AF65-F5344CB8AC3E}">
        <p14:creationId xmlns:p14="http://schemas.microsoft.com/office/powerpoint/2010/main" val="2719205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pic>
        <p:nvPicPr>
          <p:cNvPr id="45" name="Picture 8">
            <a:extLst>
              <a:ext uri="{FF2B5EF4-FFF2-40B4-BE49-F238E27FC236}">
                <a16:creationId xmlns:a16="http://schemas.microsoft.com/office/drawing/2014/main" id="{F770B4CD-535A-4FF2-B700-8C40F0031E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6" name="Group 10">
            <a:extLst>
              <a:ext uri="{FF2B5EF4-FFF2-40B4-BE49-F238E27FC236}">
                <a16:creationId xmlns:a16="http://schemas.microsoft.com/office/drawing/2014/main" id="{42AB5EEF-5DB7-47EA-BB55-DC7DAC8A6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2" name="Rectangle 11">
              <a:extLst>
                <a:ext uri="{FF2B5EF4-FFF2-40B4-BE49-F238E27FC236}">
                  <a16:creationId xmlns:a16="http://schemas.microsoft.com/office/drawing/2014/main" id="{2D031218-C353-46BE-8BA0-03B929089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63018239-79C0-4159-AE08-A6113D9AD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4" name="Rectangle 13">
              <a:extLst>
                <a:ext uri="{FF2B5EF4-FFF2-40B4-BE49-F238E27FC236}">
                  <a16:creationId xmlns:a16="http://schemas.microsoft.com/office/drawing/2014/main" id="{A68094AE-62A3-4DD8-B617-758BE447B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useBgFill="1">
        <p:nvSpPr>
          <p:cNvPr id="47" name="Rectangle 15">
            <a:extLst>
              <a:ext uri="{FF2B5EF4-FFF2-40B4-BE49-F238E27FC236}">
                <a16:creationId xmlns:a16="http://schemas.microsoft.com/office/drawing/2014/main" id="{4779A23E-1181-4FED-8D7F-9E5FB9C84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7">
            <a:extLst>
              <a:ext uri="{FF2B5EF4-FFF2-40B4-BE49-F238E27FC236}">
                <a16:creationId xmlns:a16="http://schemas.microsoft.com/office/drawing/2014/main" id="{6E7CEFAB-3D05-4F5B-BDB0-803004C43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0350C84-7CCE-4AAC-A59A-C124A131B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7700" y="643467"/>
            <a:ext cx="8356599" cy="5571066"/>
          </a:xfrm>
          <a:prstGeom prst="rect">
            <a:avLst/>
          </a:prstGeom>
        </p:spPr>
      </p:pic>
    </p:spTree>
    <p:extLst>
      <p:ext uri="{BB962C8B-B14F-4D97-AF65-F5344CB8AC3E}">
        <p14:creationId xmlns:p14="http://schemas.microsoft.com/office/powerpoint/2010/main" val="3804437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443CA-EC37-3346-A0C2-34640CE1DDE7}"/>
              </a:ext>
            </a:extLst>
          </p:cNvPr>
          <p:cNvSpPr>
            <a:spLocks noGrp="1"/>
          </p:cNvSpPr>
          <p:nvPr>
            <p:ph type="title"/>
          </p:nvPr>
        </p:nvSpPr>
        <p:spPr/>
        <p:txBody>
          <a:bodyPr>
            <a:normAutofit fontScale="90000"/>
          </a:bodyPr>
          <a:lstStyle/>
          <a:p>
            <a:r>
              <a:rPr lang="en-US"/>
              <a:t>What is considered a Mass shooting?</a:t>
            </a:r>
          </a:p>
        </p:txBody>
      </p:sp>
      <p:sp>
        <p:nvSpPr>
          <p:cNvPr id="3" name="Content Placeholder 2">
            <a:extLst>
              <a:ext uri="{FF2B5EF4-FFF2-40B4-BE49-F238E27FC236}">
                <a16:creationId xmlns:a16="http://schemas.microsoft.com/office/drawing/2014/main" id="{34367E94-C856-A046-82A1-C70040151D7A}"/>
              </a:ext>
            </a:extLst>
          </p:cNvPr>
          <p:cNvSpPr>
            <a:spLocks noGrp="1"/>
          </p:cNvSpPr>
          <p:nvPr>
            <p:ph idx="1"/>
          </p:nvPr>
        </p:nvSpPr>
        <p:spPr>
          <a:xfrm>
            <a:off x="233363" y="1837178"/>
            <a:ext cx="11468444" cy="3846969"/>
          </a:xfrm>
        </p:spPr>
        <p:txBody>
          <a:bodyPr>
            <a:normAutofit fontScale="85000" lnSpcReduction="10000"/>
          </a:bodyPr>
          <a:lstStyle/>
          <a:p>
            <a:r>
              <a:rPr lang="en-US" sz="2800"/>
              <a:t>One strict definition used by the federal government says at least </a:t>
            </a:r>
            <a:r>
              <a:rPr lang="en-US" sz="2800">
                <a:solidFill>
                  <a:schemeClr val="accent1"/>
                </a:solidFill>
              </a:rPr>
              <a:t>four</a:t>
            </a:r>
            <a:r>
              <a:rPr lang="en-US" sz="2800"/>
              <a:t> victims must be killed, excluding the shooter.</a:t>
            </a:r>
          </a:p>
          <a:p>
            <a:endParaRPr lang="en-US" sz="2800"/>
          </a:p>
          <a:p>
            <a:r>
              <a:rPr lang="en-US" sz="2800"/>
              <a:t>Much broader criteria requires at least four victims be injured, though not necessarily killed. </a:t>
            </a:r>
          </a:p>
          <a:p>
            <a:endParaRPr lang="en-US" sz="2800"/>
          </a:p>
          <a:p>
            <a:r>
              <a:rPr lang="en-US" sz="2800"/>
              <a:t>other definitions of mass shootings, which may require that four or more people are killed or exclude certain shootings, such as gang-related and domestic events.</a:t>
            </a:r>
          </a:p>
          <a:p>
            <a:endParaRPr lang="en-US"/>
          </a:p>
        </p:txBody>
      </p:sp>
    </p:spTree>
    <p:extLst>
      <p:ext uri="{BB962C8B-B14F-4D97-AF65-F5344CB8AC3E}">
        <p14:creationId xmlns:p14="http://schemas.microsoft.com/office/powerpoint/2010/main" val="4014618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02D68B-66F5-1E40-8935-C95B88B1128F}"/>
              </a:ext>
            </a:extLst>
          </p:cNvPr>
          <p:cNvPicPr>
            <a:picLocks noChangeAspect="1"/>
          </p:cNvPicPr>
          <p:nvPr/>
        </p:nvPicPr>
        <p:blipFill>
          <a:blip r:embed="rId2"/>
          <a:stretch>
            <a:fillRect/>
          </a:stretch>
        </p:blipFill>
        <p:spPr>
          <a:xfrm>
            <a:off x="38099" y="626653"/>
            <a:ext cx="12115801" cy="5347252"/>
          </a:xfrm>
          <a:prstGeom prst="rect">
            <a:avLst/>
          </a:prstGeom>
        </p:spPr>
      </p:pic>
      <p:sp>
        <p:nvSpPr>
          <p:cNvPr id="2" name="Title 1">
            <a:extLst>
              <a:ext uri="{FF2B5EF4-FFF2-40B4-BE49-F238E27FC236}">
                <a16:creationId xmlns:a16="http://schemas.microsoft.com/office/drawing/2014/main" id="{44ABCC9E-3B38-9F43-A16E-320CC0B64650}"/>
              </a:ext>
            </a:extLst>
          </p:cNvPr>
          <p:cNvSpPr>
            <a:spLocks noGrp="1"/>
          </p:cNvSpPr>
          <p:nvPr>
            <p:ph type="title"/>
          </p:nvPr>
        </p:nvSpPr>
        <p:spPr>
          <a:xfrm>
            <a:off x="897559" y="50671"/>
            <a:ext cx="10396882" cy="1151965"/>
          </a:xfrm>
        </p:spPr>
        <p:txBody>
          <a:bodyPr>
            <a:normAutofit/>
          </a:bodyPr>
          <a:lstStyle/>
          <a:p>
            <a:r>
              <a:rPr lang="en-US"/>
              <a:t>Mass Shootings in each state</a:t>
            </a:r>
          </a:p>
        </p:txBody>
      </p:sp>
    </p:spTree>
    <p:extLst>
      <p:ext uri="{BB962C8B-B14F-4D97-AF65-F5344CB8AC3E}">
        <p14:creationId xmlns:p14="http://schemas.microsoft.com/office/powerpoint/2010/main" val="3207880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FE0A9-BD45-F445-ADFA-A1DA5ACA1D21}"/>
              </a:ext>
            </a:extLst>
          </p:cNvPr>
          <p:cNvSpPr>
            <a:spLocks noGrp="1"/>
          </p:cNvSpPr>
          <p:nvPr>
            <p:ph type="title"/>
          </p:nvPr>
        </p:nvSpPr>
        <p:spPr>
          <a:xfrm>
            <a:off x="155715" y="165883"/>
            <a:ext cx="10396882" cy="1151965"/>
          </a:xfrm>
        </p:spPr>
        <p:txBody>
          <a:bodyPr/>
          <a:lstStyle/>
          <a:p>
            <a:r>
              <a:rPr lang="en-US"/>
              <a:t>Top 5 states</a:t>
            </a:r>
          </a:p>
        </p:txBody>
      </p:sp>
      <p:pic>
        <p:nvPicPr>
          <p:cNvPr id="4" name="Content Placeholder 3">
            <a:extLst>
              <a:ext uri="{FF2B5EF4-FFF2-40B4-BE49-F238E27FC236}">
                <a16:creationId xmlns:a16="http://schemas.microsoft.com/office/drawing/2014/main" id="{16DC7B64-924E-824F-8B84-209DBDA724EF}"/>
              </a:ext>
            </a:extLst>
          </p:cNvPr>
          <p:cNvPicPr>
            <a:picLocks noGrp="1" noChangeAspect="1"/>
          </p:cNvPicPr>
          <p:nvPr>
            <p:ph idx="1"/>
          </p:nvPr>
        </p:nvPicPr>
        <p:blipFill>
          <a:blip r:embed="rId2"/>
          <a:stretch>
            <a:fillRect/>
          </a:stretch>
        </p:blipFill>
        <p:spPr>
          <a:xfrm>
            <a:off x="155715" y="1014047"/>
            <a:ext cx="6877881" cy="4585253"/>
          </a:xfrm>
          <a:prstGeom prst="rect">
            <a:avLst/>
          </a:prstGeom>
        </p:spPr>
      </p:pic>
      <p:sp>
        <p:nvSpPr>
          <p:cNvPr id="13" name="TextBox 12">
            <a:extLst>
              <a:ext uri="{FF2B5EF4-FFF2-40B4-BE49-F238E27FC236}">
                <a16:creationId xmlns:a16="http://schemas.microsoft.com/office/drawing/2014/main" id="{B8D44CAD-9653-064F-92D4-53F4712BFD4D}"/>
              </a:ext>
            </a:extLst>
          </p:cNvPr>
          <p:cNvSpPr txBox="1"/>
          <p:nvPr/>
        </p:nvSpPr>
        <p:spPr>
          <a:xfrm>
            <a:off x="7195930" y="1014047"/>
            <a:ext cx="4214192" cy="4555093"/>
          </a:xfrm>
          <a:prstGeom prst="rect">
            <a:avLst/>
          </a:prstGeom>
          <a:noFill/>
        </p:spPr>
        <p:txBody>
          <a:bodyPr wrap="square" rtlCol="0">
            <a:spAutoFit/>
          </a:bodyPr>
          <a:lstStyle/>
          <a:p>
            <a:r>
              <a:rPr lang="en-US" sz="2000"/>
              <a:t>Mass shootings deaths per 100,000</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California: 0.58</a:t>
            </a:r>
          </a:p>
          <a:p>
            <a:pPr marL="742950" lvl="1" indent="-285750">
              <a:buFont typeface="Arial" panose="020B0604020202020204" pitchFamily="34" charset="0"/>
              <a:buChar char="•"/>
            </a:pPr>
            <a:r>
              <a:rPr lang="en-US"/>
              <a:t>Population: 39,536,653</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Texas: 0.41</a:t>
            </a:r>
          </a:p>
          <a:p>
            <a:pPr marL="742950" lvl="1" indent="-285750">
              <a:buFont typeface="Arial" panose="020B0604020202020204" pitchFamily="34" charset="0"/>
              <a:buChar char="•"/>
            </a:pPr>
            <a:r>
              <a:rPr lang="en-US"/>
              <a:t>Population: 28,304,596</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Florida: 0.68</a:t>
            </a:r>
          </a:p>
          <a:p>
            <a:pPr marL="742950" lvl="1" indent="-285750">
              <a:buFont typeface="Arial" panose="020B0604020202020204" pitchFamily="34" charset="0"/>
              <a:buChar char="•"/>
            </a:pPr>
            <a:r>
              <a:rPr lang="en-US"/>
              <a:t>Population: 20,984,400</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Illinois: 1.46</a:t>
            </a:r>
          </a:p>
          <a:p>
            <a:pPr marL="742950" lvl="1" indent="-285750">
              <a:buFont typeface="Arial" panose="020B0604020202020204" pitchFamily="34" charset="0"/>
              <a:buChar char="•"/>
            </a:pPr>
            <a:r>
              <a:rPr lang="en-US"/>
              <a:t>Population: 12.802,023</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Georgia: 0.78</a:t>
            </a:r>
          </a:p>
          <a:p>
            <a:pPr marL="742950" lvl="1" indent="-285750">
              <a:buFont typeface="Arial" panose="020B0604020202020204" pitchFamily="34" charset="0"/>
              <a:buChar char="•"/>
            </a:pPr>
            <a:r>
              <a:rPr lang="en-US"/>
              <a:t>Population: 10,429,379</a:t>
            </a:r>
          </a:p>
        </p:txBody>
      </p:sp>
    </p:spTree>
    <p:extLst>
      <p:ext uri="{BB962C8B-B14F-4D97-AF65-F5344CB8AC3E}">
        <p14:creationId xmlns:p14="http://schemas.microsoft.com/office/powerpoint/2010/main" val="3376868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8E27605-2EF4-D74D-BEC3-F3242E69B609}"/>
              </a:ext>
            </a:extLst>
          </p:cNvPr>
          <p:cNvPicPr>
            <a:picLocks noGrp="1" noChangeAspect="1"/>
          </p:cNvPicPr>
          <p:nvPr>
            <p:ph idx="1"/>
          </p:nvPr>
        </p:nvPicPr>
        <p:blipFill>
          <a:blip r:embed="rId2"/>
          <a:stretch>
            <a:fillRect/>
          </a:stretch>
        </p:blipFill>
        <p:spPr>
          <a:xfrm>
            <a:off x="283779" y="1283975"/>
            <a:ext cx="6435074" cy="4290049"/>
          </a:xfrm>
          <a:prstGeom prst="rect">
            <a:avLst/>
          </a:prstGeom>
        </p:spPr>
      </p:pic>
      <p:sp>
        <p:nvSpPr>
          <p:cNvPr id="2" name="Title 1">
            <a:extLst>
              <a:ext uri="{FF2B5EF4-FFF2-40B4-BE49-F238E27FC236}">
                <a16:creationId xmlns:a16="http://schemas.microsoft.com/office/drawing/2014/main" id="{7690A1E4-C04A-914F-9C27-CA6F97D01121}"/>
              </a:ext>
            </a:extLst>
          </p:cNvPr>
          <p:cNvSpPr>
            <a:spLocks noGrp="1"/>
          </p:cNvSpPr>
          <p:nvPr>
            <p:ph type="title"/>
          </p:nvPr>
        </p:nvSpPr>
        <p:spPr>
          <a:xfrm>
            <a:off x="151258" y="183534"/>
            <a:ext cx="10396882" cy="1151965"/>
          </a:xfrm>
        </p:spPr>
        <p:txBody>
          <a:bodyPr/>
          <a:lstStyle/>
          <a:p>
            <a:r>
              <a:rPr lang="en-US"/>
              <a:t>Bottom 5 States</a:t>
            </a:r>
          </a:p>
        </p:txBody>
      </p:sp>
      <p:sp>
        <p:nvSpPr>
          <p:cNvPr id="5" name="TextBox 4">
            <a:extLst>
              <a:ext uri="{FF2B5EF4-FFF2-40B4-BE49-F238E27FC236}">
                <a16:creationId xmlns:a16="http://schemas.microsoft.com/office/drawing/2014/main" id="{C7601128-7DA2-0E44-8D16-FADB67EB457E}"/>
              </a:ext>
            </a:extLst>
          </p:cNvPr>
          <p:cNvSpPr txBox="1"/>
          <p:nvPr/>
        </p:nvSpPr>
        <p:spPr>
          <a:xfrm>
            <a:off x="7186707" y="967408"/>
            <a:ext cx="4090893" cy="4555093"/>
          </a:xfrm>
          <a:prstGeom prst="rect">
            <a:avLst/>
          </a:prstGeom>
          <a:noFill/>
        </p:spPr>
        <p:txBody>
          <a:bodyPr wrap="square" rtlCol="0">
            <a:spAutoFit/>
          </a:bodyPr>
          <a:lstStyle/>
          <a:p>
            <a:r>
              <a:rPr lang="en-US" sz="2000"/>
              <a:t>Mass shootings deaths per 100,000</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Rhode Island: 0.00</a:t>
            </a:r>
          </a:p>
          <a:p>
            <a:pPr marL="742950" lvl="1" indent="-285750">
              <a:buFont typeface="Arial" panose="020B0604020202020204" pitchFamily="34" charset="0"/>
              <a:buChar char="•"/>
            </a:pPr>
            <a:r>
              <a:rPr lang="en-US"/>
              <a:t>Population: 1,059,639</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Alaska: 0.00</a:t>
            </a:r>
          </a:p>
          <a:p>
            <a:pPr marL="742950" lvl="1" indent="-285750">
              <a:buFont typeface="Arial" panose="020B0604020202020204" pitchFamily="34" charset="0"/>
              <a:buChar char="•"/>
            </a:pPr>
            <a:r>
              <a:rPr lang="en-US"/>
              <a:t>Population: 739,795</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West Virginia: 0.16</a:t>
            </a:r>
          </a:p>
          <a:p>
            <a:pPr marL="742950" lvl="1" indent="-285750">
              <a:buFont typeface="Arial" panose="020B0604020202020204" pitchFamily="34" charset="0"/>
              <a:buChar char="•"/>
            </a:pPr>
            <a:r>
              <a:rPr lang="en-US"/>
              <a:t>Population: 1,815,857</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Iowa: 0.12</a:t>
            </a:r>
          </a:p>
          <a:p>
            <a:pPr marL="742950" lvl="1" indent="-285750">
              <a:buFont typeface="Arial" panose="020B0604020202020204" pitchFamily="34" charset="0"/>
              <a:buChar char="•"/>
            </a:pPr>
            <a:r>
              <a:rPr lang="en-US"/>
              <a:t>Population: 3,145,711</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Vermont: 0.37</a:t>
            </a:r>
          </a:p>
          <a:p>
            <a:pPr marL="742950" lvl="1" indent="-285750">
              <a:buFont typeface="Arial" panose="020B0604020202020204" pitchFamily="34" charset="0"/>
              <a:buChar char="•"/>
            </a:pPr>
            <a:r>
              <a:rPr lang="en-US"/>
              <a:t>Population: 623,657</a:t>
            </a:r>
          </a:p>
        </p:txBody>
      </p:sp>
    </p:spTree>
    <p:extLst>
      <p:ext uri="{BB962C8B-B14F-4D97-AF65-F5344CB8AC3E}">
        <p14:creationId xmlns:p14="http://schemas.microsoft.com/office/powerpoint/2010/main" val="136282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804EC-F135-C840-B75C-503F992DA745}"/>
              </a:ext>
            </a:extLst>
          </p:cNvPr>
          <p:cNvSpPr>
            <a:spLocks noGrp="1"/>
          </p:cNvSpPr>
          <p:nvPr>
            <p:ph type="title"/>
          </p:nvPr>
        </p:nvSpPr>
        <p:spPr>
          <a:xfrm>
            <a:off x="115958" y="176742"/>
            <a:ext cx="10396882" cy="1151965"/>
          </a:xfrm>
        </p:spPr>
        <p:txBody>
          <a:bodyPr/>
          <a:lstStyle/>
          <a:p>
            <a:r>
              <a:rPr lang="en-US"/>
              <a:t>Mass Shootings Deaths</a:t>
            </a:r>
          </a:p>
        </p:txBody>
      </p:sp>
      <p:sp>
        <p:nvSpPr>
          <p:cNvPr id="3" name="Content Placeholder 2">
            <a:extLst>
              <a:ext uri="{FF2B5EF4-FFF2-40B4-BE49-F238E27FC236}">
                <a16:creationId xmlns:a16="http://schemas.microsoft.com/office/drawing/2014/main" id="{669EF4CE-2F4D-A547-B938-B3DD7191DABC}"/>
              </a:ext>
            </a:extLst>
          </p:cNvPr>
          <p:cNvSpPr>
            <a:spLocks noGrp="1"/>
          </p:cNvSpPr>
          <p:nvPr>
            <p:ph idx="1"/>
          </p:nvPr>
        </p:nvSpPr>
        <p:spPr>
          <a:xfrm>
            <a:off x="7418055" y="1209157"/>
            <a:ext cx="4421520" cy="4760666"/>
          </a:xfrm>
        </p:spPr>
        <p:txBody>
          <a:bodyPr/>
          <a:lstStyle/>
          <a:p>
            <a:endParaRPr lang="en-US"/>
          </a:p>
          <a:p>
            <a:pPr marL="0" indent="0">
              <a:buNone/>
            </a:pPr>
            <a:endParaRPr lang="en-US"/>
          </a:p>
          <a:p>
            <a:r>
              <a:rPr lang="en-US"/>
              <a:t>IN TOTAL, THERE HAVE BEEN AT LEAST 1,997 MASS SHOOTINGS SINCE 2014, WITH AT LEAST 2,281 KILLED AND 8,313 WOUNDED.</a:t>
            </a:r>
          </a:p>
          <a:p>
            <a:endParaRPr lang="en-US"/>
          </a:p>
          <a:p>
            <a:r>
              <a:rPr lang="en-US"/>
              <a:t>SO FAR IN 2019, 103 PEOPLE HAVE BEEN KILLED AND 253 WOUNDED IN 74 MASS SHOOTINGS.</a:t>
            </a:r>
          </a:p>
          <a:p>
            <a:endParaRPr lang="en-US"/>
          </a:p>
          <a:p>
            <a:endParaRPr lang="en-US"/>
          </a:p>
          <a:p>
            <a:endParaRPr lang="en-US"/>
          </a:p>
        </p:txBody>
      </p:sp>
      <p:pic>
        <p:nvPicPr>
          <p:cNvPr id="4" name="Picture 3">
            <a:extLst>
              <a:ext uri="{FF2B5EF4-FFF2-40B4-BE49-F238E27FC236}">
                <a16:creationId xmlns:a16="http://schemas.microsoft.com/office/drawing/2014/main" id="{87DB3485-FC0F-584F-A56B-09298E6B35BA}"/>
              </a:ext>
            </a:extLst>
          </p:cNvPr>
          <p:cNvPicPr>
            <a:picLocks noChangeAspect="1"/>
          </p:cNvPicPr>
          <p:nvPr/>
        </p:nvPicPr>
        <p:blipFill>
          <a:blip r:embed="rId2"/>
          <a:stretch>
            <a:fillRect/>
          </a:stretch>
        </p:blipFill>
        <p:spPr>
          <a:xfrm>
            <a:off x="115959" y="1328708"/>
            <a:ext cx="7349721" cy="4899814"/>
          </a:xfrm>
          <a:prstGeom prst="rect">
            <a:avLst/>
          </a:prstGeom>
        </p:spPr>
      </p:pic>
    </p:spTree>
    <p:extLst>
      <p:ext uri="{BB962C8B-B14F-4D97-AF65-F5344CB8AC3E}">
        <p14:creationId xmlns:p14="http://schemas.microsoft.com/office/powerpoint/2010/main" val="42730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8ECF-29F9-B54A-BA68-B9F6B0EEAE6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9D7196-235C-C641-839A-67A04A34996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83BEF17-34E6-6642-9849-340CE7B14E60}"/>
              </a:ext>
            </a:extLst>
          </p:cNvPr>
          <p:cNvPicPr>
            <a:picLocks noChangeAspect="1"/>
          </p:cNvPicPr>
          <p:nvPr/>
        </p:nvPicPr>
        <p:blipFill>
          <a:blip r:embed="rId2"/>
          <a:stretch>
            <a:fillRect/>
          </a:stretch>
        </p:blipFill>
        <p:spPr>
          <a:xfrm>
            <a:off x="-74787" y="0"/>
            <a:ext cx="12266787" cy="6858000"/>
          </a:xfrm>
          <a:prstGeom prst="rect">
            <a:avLst/>
          </a:prstGeom>
        </p:spPr>
      </p:pic>
      <p:sp>
        <p:nvSpPr>
          <p:cNvPr id="5" name="TextBox 4">
            <a:extLst>
              <a:ext uri="{FF2B5EF4-FFF2-40B4-BE49-F238E27FC236}">
                <a16:creationId xmlns:a16="http://schemas.microsoft.com/office/drawing/2014/main" id="{00930C89-AB11-B548-B349-366C4563E18A}"/>
              </a:ext>
            </a:extLst>
          </p:cNvPr>
          <p:cNvSpPr txBox="1"/>
          <p:nvPr/>
        </p:nvSpPr>
        <p:spPr>
          <a:xfrm>
            <a:off x="-1404730" y="6488668"/>
            <a:ext cx="5605670" cy="369332"/>
          </a:xfrm>
          <a:prstGeom prst="rect">
            <a:avLst/>
          </a:prstGeom>
          <a:noFill/>
        </p:spPr>
        <p:txBody>
          <a:bodyPr wrap="square" rtlCol="0">
            <a:spAutoFit/>
          </a:bodyPr>
          <a:lstStyle/>
          <a:p>
            <a:pPr algn="r"/>
            <a:r>
              <a:rPr lang="en-US">
                <a:solidFill>
                  <a:schemeClr val="bg1"/>
                </a:solidFill>
                <a:latin typeface="Angsana New" panose="02020603050405020304" pitchFamily="18" charset="-34"/>
                <a:cs typeface="Angsana New" panose="02020603050405020304" pitchFamily="18" charset="-34"/>
              </a:rPr>
              <a:t>Sources: </a:t>
            </a:r>
            <a:r>
              <a:rPr lang="en-US">
                <a:solidFill>
                  <a:schemeClr val="bg1"/>
                </a:solidFill>
                <a:latin typeface="Angsana New" panose="02020603050405020304" pitchFamily="18" charset="-34"/>
                <a:cs typeface="Angsana New" panose="02020603050405020304" pitchFamily="18" charset="-34"/>
                <a:hlinkClick r:id="rId3">
                  <a:extLst>
                    <a:ext uri="{A12FA001-AC4F-418D-AE19-62706E023703}">
                      <ahyp:hlinkClr xmlns:ahyp="http://schemas.microsoft.com/office/drawing/2018/hyperlinkcolor" val="tx"/>
                    </a:ext>
                  </a:extLst>
                </a:hlinkClick>
              </a:rPr>
              <a:t>Gunpolicy.org </a:t>
            </a:r>
            <a:r>
              <a:rPr lang="en-US">
                <a:solidFill>
                  <a:schemeClr val="bg1"/>
                </a:solidFill>
                <a:latin typeface="Angsana New" panose="02020603050405020304" pitchFamily="18" charset="-34"/>
                <a:cs typeface="Angsana New" panose="02020603050405020304" pitchFamily="18" charset="-34"/>
              </a:rPr>
              <a:t>, </a:t>
            </a:r>
            <a:r>
              <a:rPr lang="en-US">
                <a:solidFill>
                  <a:schemeClr val="bg1"/>
                </a:solidFill>
                <a:latin typeface="Angsana New" panose="02020603050405020304" pitchFamily="18" charset="-34"/>
                <a:cs typeface="Angsana New" panose="02020603050405020304" pitchFamily="18" charset="-34"/>
                <a:hlinkClick r:id="rId4">
                  <a:extLst>
                    <a:ext uri="{A12FA001-AC4F-418D-AE19-62706E023703}">
                      <ahyp:hlinkClr xmlns:ahyp="http://schemas.microsoft.com/office/drawing/2018/hyperlinkcolor" val="tx"/>
                    </a:ext>
                  </a:extLst>
                </a:hlinkClick>
              </a:rPr>
              <a:t>United Nations Development Programme</a:t>
            </a:r>
            <a:endParaRPr lang="en-US">
              <a:solidFill>
                <a:schemeClr val="bg1"/>
              </a:solidFill>
              <a:latin typeface="Angsana New" panose="02020603050405020304" pitchFamily="18" charset="-34"/>
              <a:cs typeface="Angsana New" panose="02020603050405020304" pitchFamily="18" charset="-34"/>
            </a:endParaRPr>
          </a:p>
        </p:txBody>
      </p:sp>
    </p:spTree>
    <p:extLst>
      <p:ext uri="{BB962C8B-B14F-4D97-AF65-F5344CB8AC3E}">
        <p14:creationId xmlns:p14="http://schemas.microsoft.com/office/powerpoint/2010/main" val="3319665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52DAC-B224-4304-BED2-DCDC5005A708}"/>
              </a:ext>
            </a:extLst>
          </p:cNvPr>
          <p:cNvSpPr>
            <a:spLocks noGrp="1"/>
          </p:cNvSpPr>
          <p:nvPr>
            <p:ph type="title"/>
          </p:nvPr>
        </p:nvSpPr>
        <p:spPr>
          <a:xfrm>
            <a:off x="1192" y="-40481"/>
            <a:ext cx="10396882" cy="1151965"/>
          </a:xfrm>
        </p:spPr>
        <p:txBody>
          <a:bodyPr/>
          <a:lstStyle/>
          <a:p>
            <a:r>
              <a:rPr lang="en-US"/>
              <a:t>School Shootings</a:t>
            </a:r>
          </a:p>
        </p:txBody>
      </p:sp>
      <p:pic>
        <p:nvPicPr>
          <p:cNvPr id="4" name="Picture 4" descr="A picture containing text&#10;&#10;Description generated with very high confidence">
            <a:extLst>
              <a:ext uri="{FF2B5EF4-FFF2-40B4-BE49-F238E27FC236}">
                <a16:creationId xmlns:a16="http://schemas.microsoft.com/office/drawing/2014/main" id="{33570009-7277-4DF0-8B45-1C6459A394F8}"/>
              </a:ext>
            </a:extLst>
          </p:cNvPr>
          <p:cNvPicPr>
            <a:picLocks noGrp="1" noChangeAspect="1"/>
          </p:cNvPicPr>
          <p:nvPr>
            <p:ph sz="quarter" idx="13"/>
          </p:nvPr>
        </p:nvPicPr>
        <p:blipFill>
          <a:blip r:embed="rId2"/>
          <a:stretch>
            <a:fillRect/>
          </a:stretch>
        </p:blipFill>
        <p:spPr>
          <a:xfrm>
            <a:off x="1441783" y="759664"/>
            <a:ext cx="8210040" cy="4805422"/>
          </a:xfrm>
          <a:prstGeom prst="rect">
            <a:avLst/>
          </a:prstGeom>
        </p:spPr>
      </p:pic>
    </p:spTree>
    <p:extLst>
      <p:ext uri="{BB962C8B-B14F-4D97-AF65-F5344CB8AC3E}">
        <p14:creationId xmlns:p14="http://schemas.microsoft.com/office/powerpoint/2010/main" val="940726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0EC04-4F37-4E91-BA32-EC44E39C15B5}"/>
              </a:ext>
            </a:extLst>
          </p:cNvPr>
          <p:cNvSpPr>
            <a:spLocks noGrp="1"/>
          </p:cNvSpPr>
          <p:nvPr>
            <p:ph type="title"/>
          </p:nvPr>
        </p:nvSpPr>
        <p:spPr>
          <a:xfrm>
            <a:off x="8009812" y="685800"/>
            <a:ext cx="3072869" cy="1151965"/>
          </a:xfrm>
        </p:spPr>
        <p:txBody>
          <a:bodyPr>
            <a:normAutofit/>
          </a:bodyPr>
          <a:lstStyle/>
          <a:p>
            <a:r>
              <a:rPr lang="en-US" sz="3700"/>
              <a:t>Top 10 States</a:t>
            </a:r>
          </a:p>
        </p:txBody>
      </p:sp>
      <p:sp>
        <p:nvSpPr>
          <p:cNvPr id="14" name="Rectangle 13">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descr="A screenshot of a cell phone&#10;&#10;Description generated with very high confidence">
            <a:extLst>
              <a:ext uri="{FF2B5EF4-FFF2-40B4-BE49-F238E27FC236}">
                <a16:creationId xmlns:a16="http://schemas.microsoft.com/office/drawing/2014/main" id="{99E407D5-D9FB-46D3-971A-D6C4CF677E61}"/>
              </a:ext>
            </a:extLst>
          </p:cNvPr>
          <p:cNvPicPr>
            <a:picLocks noChangeAspect="1"/>
          </p:cNvPicPr>
          <p:nvPr/>
        </p:nvPicPr>
        <p:blipFill>
          <a:blip r:embed="rId3"/>
          <a:stretch>
            <a:fillRect/>
          </a:stretch>
        </p:blipFill>
        <p:spPr>
          <a:xfrm>
            <a:off x="1262682" y="689358"/>
            <a:ext cx="5533947" cy="4219634"/>
          </a:xfrm>
          <a:prstGeom prst="rect">
            <a:avLst/>
          </a:prstGeom>
        </p:spPr>
      </p:pic>
      <p:sp>
        <p:nvSpPr>
          <p:cNvPr id="11" name="Content Placeholder 10">
            <a:extLst>
              <a:ext uri="{FF2B5EF4-FFF2-40B4-BE49-F238E27FC236}">
                <a16:creationId xmlns:a16="http://schemas.microsoft.com/office/drawing/2014/main" id="{CCE24AAE-97CD-4FB5-86C7-F018308BF735}"/>
              </a:ext>
            </a:extLst>
          </p:cNvPr>
          <p:cNvSpPr>
            <a:spLocks noGrp="1"/>
          </p:cNvSpPr>
          <p:nvPr>
            <p:ph sz="quarter" idx="13"/>
          </p:nvPr>
        </p:nvSpPr>
        <p:spPr>
          <a:xfrm>
            <a:off x="8006592" y="2071048"/>
            <a:ext cx="3076090" cy="3072290"/>
          </a:xfrm>
        </p:spPr>
        <p:txBody>
          <a:bodyPr anchor="t">
            <a:normAutofit/>
          </a:bodyPr>
          <a:lstStyle/>
          <a:p>
            <a:r>
              <a:rPr lang="en-US" sz="1800"/>
              <a:t>Looks at total school shootings per state</a:t>
            </a:r>
          </a:p>
        </p:txBody>
      </p:sp>
      <p:sp>
        <p:nvSpPr>
          <p:cNvPr id="6" name="TextBox 5">
            <a:extLst>
              <a:ext uri="{FF2B5EF4-FFF2-40B4-BE49-F238E27FC236}">
                <a16:creationId xmlns:a16="http://schemas.microsoft.com/office/drawing/2014/main" id="{5CC16AF1-C843-4D09-9409-370F4A6DCA33}"/>
              </a:ext>
            </a:extLst>
          </p:cNvPr>
          <p:cNvSpPr txBox="1"/>
          <p:nvPr/>
        </p:nvSpPr>
        <p:spPr>
          <a:xfrm>
            <a:off x="581025" y="139064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48783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1F233-8157-406B-9456-1D843E035208}"/>
              </a:ext>
            </a:extLst>
          </p:cNvPr>
          <p:cNvSpPr>
            <a:spLocks noGrp="1"/>
          </p:cNvSpPr>
          <p:nvPr>
            <p:ph type="title"/>
          </p:nvPr>
        </p:nvSpPr>
        <p:spPr>
          <a:xfrm>
            <a:off x="42864" y="60722"/>
            <a:ext cx="10396882" cy="1151965"/>
          </a:xfrm>
        </p:spPr>
        <p:txBody>
          <a:bodyPr/>
          <a:lstStyle/>
          <a:p>
            <a:r>
              <a:rPr lang="en-US"/>
              <a:t>School shootings breakdown</a:t>
            </a:r>
          </a:p>
        </p:txBody>
      </p:sp>
      <p:pic>
        <p:nvPicPr>
          <p:cNvPr id="4" name="Picture 4">
            <a:extLst>
              <a:ext uri="{FF2B5EF4-FFF2-40B4-BE49-F238E27FC236}">
                <a16:creationId xmlns:a16="http://schemas.microsoft.com/office/drawing/2014/main" id="{6BDB8626-CB9F-4D44-9FA0-37B4B2C7A00D}"/>
              </a:ext>
            </a:extLst>
          </p:cNvPr>
          <p:cNvPicPr>
            <a:picLocks noGrp="1" noChangeAspect="1"/>
          </p:cNvPicPr>
          <p:nvPr>
            <p:ph sz="quarter" idx="13"/>
          </p:nvPr>
        </p:nvPicPr>
        <p:blipFill>
          <a:blip r:embed="rId2"/>
          <a:stretch>
            <a:fillRect/>
          </a:stretch>
        </p:blipFill>
        <p:spPr>
          <a:xfrm>
            <a:off x="494330" y="991833"/>
            <a:ext cx="5348397" cy="4823282"/>
          </a:xfrm>
          <a:prstGeom prst="rect">
            <a:avLst/>
          </a:prstGeom>
        </p:spPr>
      </p:pic>
      <p:pic>
        <p:nvPicPr>
          <p:cNvPr id="8" name="Picture 8">
            <a:extLst>
              <a:ext uri="{FF2B5EF4-FFF2-40B4-BE49-F238E27FC236}">
                <a16:creationId xmlns:a16="http://schemas.microsoft.com/office/drawing/2014/main" id="{2512F5C1-D6CC-4AED-AD3F-2B934D7CC262}"/>
              </a:ext>
            </a:extLst>
          </p:cNvPr>
          <p:cNvPicPr>
            <a:picLocks noChangeAspect="1"/>
          </p:cNvPicPr>
          <p:nvPr/>
        </p:nvPicPr>
        <p:blipFill>
          <a:blip r:embed="rId3"/>
          <a:stretch>
            <a:fillRect/>
          </a:stretch>
        </p:blipFill>
        <p:spPr>
          <a:xfrm>
            <a:off x="6881605" y="953709"/>
            <a:ext cx="4632152" cy="4790001"/>
          </a:xfrm>
          <a:prstGeom prst="rect">
            <a:avLst/>
          </a:prstGeom>
        </p:spPr>
      </p:pic>
    </p:spTree>
    <p:extLst>
      <p:ext uri="{BB962C8B-B14F-4D97-AF65-F5344CB8AC3E}">
        <p14:creationId xmlns:p14="http://schemas.microsoft.com/office/powerpoint/2010/main" val="44006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AABFC-DB42-4F7A-8C7F-5C76538A5A54}"/>
              </a:ext>
            </a:extLst>
          </p:cNvPr>
          <p:cNvSpPr>
            <a:spLocks noGrp="1"/>
          </p:cNvSpPr>
          <p:nvPr>
            <p:ph type="title"/>
          </p:nvPr>
        </p:nvSpPr>
        <p:spPr>
          <a:xfrm>
            <a:off x="685801" y="685800"/>
            <a:ext cx="6397155" cy="1151965"/>
          </a:xfrm>
        </p:spPr>
        <p:txBody>
          <a:bodyPr>
            <a:normAutofit/>
          </a:bodyPr>
          <a:lstStyle/>
          <a:p>
            <a:r>
              <a:rPr lang="en-US"/>
              <a:t>Why gun violence?</a:t>
            </a:r>
          </a:p>
        </p:txBody>
      </p:sp>
      <p:sp>
        <p:nvSpPr>
          <p:cNvPr id="3" name="Content Placeholder 2">
            <a:extLst>
              <a:ext uri="{FF2B5EF4-FFF2-40B4-BE49-F238E27FC236}">
                <a16:creationId xmlns:a16="http://schemas.microsoft.com/office/drawing/2014/main" id="{111DBDF7-A2B7-41F1-A9BB-4671BD21DC60}"/>
              </a:ext>
            </a:extLst>
          </p:cNvPr>
          <p:cNvSpPr>
            <a:spLocks noGrp="1"/>
          </p:cNvSpPr>
          <p:nvPr>
            <p:ph sz="quarter" idx="13"/>
          </p:nvPr>
        </p:nvSpPr>
        <p:spPr>
          <a:xfrm>
            <a:off x="685800" y="2076423"/>
            <a:ext cx="6397157" cy="3288739"/>
          </a:xfrm>
        </p:spPr>
        <p:txBody>
          <a:bodyPr anchor="t">
            <a:normAutofit/>
          </a:bodyPr>
          <a:lstStyle/>
          <a:p>
            <a:pPr>
              <a:lnSpc>
                <a:spcPct val="110000"/>
              </a:lnSpc>
            </a:pPr>
            <a:r>
              <a:rPr lang="en-US"/>
              <a:t>We decided to choose a topic that affected most, if not all, Americans in one form or another. Gun violence is a major issue in the united states and we wanted to get a better understanding of the statistics. There seems to be a lot of misinformation related to gun deaths and we wanted to gather as much data to get a better picture. We want to look at the number of deaths, mass shootings, school shootings and underlying socio-economic factors.</a:t>
            </a:r>
          </a:p>
        </p:txBody>
      </p:sp>
      <p:pic>
        <p:nvPicPr>
          <p:cNvPr id="34" name="Graphic 17" descr="Group">
            <a:extLst>
              <a:ext uri="{FF2B5EF4-FFF2-40B4-BE49-F238E27FC236}">
                <a16:creationId xmlns:a16="http://schemas.microsoft.com/office/drawing/2014/main" id="{74094560-43B7-431E-AEE6-5A4BB40C46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8124" y="958232"/>
            <a:ext cx="3836475" cy="3836475"/>
          </a:xfrm>
          <a:prstGeom prst="rect">
            <a:avLst/>
          </a:prstGeom>
          <a:ln w="57150" cmpd="thinThick">
            <a:solidFill>
              <a:schemeClr val="bg1">
                <a:lumMod val="50000"/>
              </a:schemeClr>
            </a:solidFill>
            <a:miter lim="800000"/>
          </a:ln>
        </p:spPr>
      </p:pic>
    </p:spTree>
    <p:extLst>
      <p:ext uri="{BB962C8B-B14F-4D97-AF65-F5344CB8AC3E}">
        <p14:creationId xmlns:p14="http://schemas.microsoft.com/office/powerpoint/2010/main" val="194383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3945-BD35-4F8D-95EA-809A19321BE4}"/>
              </a:ext>
            </a:extLst>
          </p:cNvPr>
          <p:cNvSpPr>
            <a:spLocks noGrp="1"/>
          </p:cNvSpPr>
          <p:nvPr>
            <p:ph type="title"/>
          </p:nvPr>
        </p:nvSpPr>
        <p:spPr>
          <a:xfrm>
            <a:off x="8009812" y="685800"/>
            <a:ext cx="3072869" cy="1151965"/>
          </a:xfrm>
        </p:spPr>
        <p:txBody>
          <a:bodyPr>
            <a:normAutofit/>
          </a:bodyPr>
          <a:lstStyle/>
          <a:p>
            <a:r>
              <a:rPr lang="en-US" sz="3700"/>
              <a:t>State Breakdown</a:t>
            </a:r>
          </a:p>
        </p:txBody>
      </p:sp>
      <p:sp>
        <p:nvSpPr>
          <p:cNvPr id="11" name="Rectangle 10">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sky, photo&#10;&#10;Description generated with very high confidence">
            <a:extLst>
              <a:ext uri="{FF2B5EF4-FFF2-40B4-BE49-F238E27FC236}">
                <a16:creationId xmlns:a16="http://schemas.microsoft.com/office/drawing/2014/main" id="{D6623840-06FC-467F-92C1-E3799E99FE46}"/>
              </a:ext>
            </a:extLst>
          </p:cNvPr>
          <p:cNvPicPr>
            <a:picLocks noChangeAspect="1"/>
          </p:cNvPicPr>
          <p:nvPr/>
        </p:nvPicPr>
        <p:blipFill>
          <a:blip r:embed="rId3"/>
          <a:stretch>
            <a:fillRect/>
          </a:stretch>
        </p:blipFill>
        <p:spPr>
          <a:xfrm>
            <a:off x="750707" y="1118714"/>
            <a:ext cx="6557897" cy="3360922"/>
          </a:xfrm>
          <a:prstGeom prst="rect">
            <a:avLst/>
          </a:prstGeom>
        </p:spPr>
      </p:pic>
      <p:sp>
        <p:nvSpPr>
          <p:cNvPr id="3" name="Content Placeholder 2">
            <a:extLst>
              <a:ext uri="{FF2B5EF4-FFF2-40B4-BE49-F238E27FC236}">
                <a16:creationId xmlns:a16="http://schemas.microsoft.com/office/drawing/2014/main" id="{18AB46A7-DEB9-493B-B081-1B46837D578C}"/>
              </a:ext>
            </a:extLst>
          </p:cNvPr>
          <p:cNvSpPr>
            <a:spLocks noGrp="1"/>
          </p:cNvSpPr>
          <p:nvPr>
            <p:ph sz="quarter" idx="13"/>
          </p:nvPr>
        </p:nvSpPr>
        <p:spPr>
          <a:xfrm>
            <a:off x="8006592" y="2071048"/>
            <a:ext cx="3076090" cy="3072290"/>
          </a:xfrm>
        </p:spPr>
        <p:txBody>
          <a:bodyPr anchor="t">
            <a:normAutofit/>
          </a:bodyPr>
          <a:lstStyle/>
          <a:p>
            <a:r>
              <a:rPr lang="en-US" sz="1800"/>
              <a:t>Looking at the number of deaths per state it is important to look at the death rate along with total number of deaths</a:t>
            </a:r>
          </a:p>
        </p:txBody>
      </p:sp>
    </p:spTree>
    <p:extLst>
      <p:ext uri="{BB962C8B-B14F-4D97-AF65-F5344CB8AC3E}">
        <p14:creationId xmlns:p14="http://schemas.microsoft.com/office/powerpoint/2010/main" val="694427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1F201-A222-4888-8C38-0D3B44FEC337}"/>
              </a:ext>
            </a:extLst>
          </p:cNvPr>
          <p:cNvSpPr>
            <a:spLocks noGrp="1"/>
          </p:cNvSpPr>
          <p:nvPr>
            <p:ph type="title"/>
          </p:nvPr>
        </p:nvSpPr>
        <p:spPr>
          <a:xfrm>
            <a:off x="639654" y="333732"/>
            <a:ext cx="10396882" cy="1151965"/>
          </a:xfrm>
        </p:spPr>
        <p:txBody>
          <a:bodyPr>
            <a:normAutofit fontScale="90000"/>
          </a:bodyPr>
          <a:lstStyle/>
          <a:p>
            <a:pPr algn="ctr"/>
            <a:r>
              <a:rPr lang="en-US"/>
              <a:t>Between 2012 and 2014 there were 100,798 gun deaths in the US</a:t>
            </a:r>
          </a:p>
        </p:txBody>
      </p:sp>
      <p:sp>
        <p:nvSpPr>
          <p:cNvPr id="6" name="TextBox 5">
            <a:extLst>
              <a:ext uri="{FF2B5EF4-FFF2-40B4-BE49-F238E27FC236}">
                <a16:creationId xmlns:a16="http://schemas.microsoft.com/office/drawing/2014/main" id="{644E7EFD-64A9-4B19-B3F6-25BBF4D5ECEC}"/>
              </a:ext>
            </a:extLst>
          </p:cNvPr>
          <p:cNvSpPr txBox="1"/>
          <p:nvPr/>
        </p:nvSpPr>
        <p:spPr>
          <a:xfrm>
            <a:off x="241992" y="1950949"/>
            <a:ext cx="3823043" cy="2246769"/>
          </a:xfrm>
          <a:prstGeom prst="rect">
            <a:avLst/>
          </a:prstGeom>
          <a:noFill/>
        </p:spPr>
        <p:txBody>
          <a:bodyPr wrap="square" rtlCol="0">
            <a:spAutoFit/>
          </a:bodyPr>
          <a:lstStyle/>
          <a:p>
            <a:pPr marL="285750" indent="-285750">
              <a:buClr>
                <a:schemeClr val="accent2"/>
              </a:buClr>
              <a:buFont typeface="Wingdings" panose="05000000000000000000" pitchFamily="2" charset="2"/>
              <a:buChar char="§"/>
            </a:pPr>
            <a:r>
              <a:rPr lang="en-US" sz="2800">
                <a:latin typeface="Calibri" panose="020F0502020204030204" pitchFamily="34" charset="0"/>
                <a:cs typeface="Calibri" panose="020F0502020204030204" pitchFamily="34" charset="0"/>
              </a:rPr>
              <a:t>Within this time frame, the death toll remained consistent with around 33,000 individuals per year.</a:t>
            </a:r>
          </a:p>
        </p:txBody>
      </p:sp>
      <p:sp>
        <p:nvSpPr>
          <p:cNvPr id="3" name="TextBox 2">
            <a:extLst>
              <a:ext uri="{FF2B5EF4-FFF2-40B4-BE49-F238E27FC236}">
                <a16:creationId xmlns:a16="http://schemas.microsoft.com/office/drawing/2014/main" id="{5C3F0517-00E4-4936-8D6C-DEDF5227F6D7}"/>
              </a:ext>
            </a:extLst>
          </p:cNvPr>
          <p:cNvSpPr txBox="1"/>
          <p:nvPr/>
        </p:nvSpPr>
        <p:spPr>
          <a:xfrm>
            <a:off x="4118901" y="1950949"/>
            <a:ext cx="1420836" cy="106894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u="sng">
                <a:latin typeface="Bernard MT Condensed" panose="02050806060905020404" pitchFamily="18" charset="0"/>
              </a:rPr>
              <a:t>  </a:t>
            </a:r>
            <a:r>
              <a:rPr lang="en-US" sz="1600" u="sng">
                <a:latin typeface="Bernard MT Condensed" panose="02050806060905020404" pitchFamily="18" charset="0"/>
              </a:rPr>
              <a:t>Year      Dea</a:t>
            </a:r>
            <a:r>
              <a:rPr lang="en-US" sz="1400" u="sng">
                <a:latin typeface="Bernard MT Condensed" panose="02050806060905020404" pitchFamily="18" charset="0"/>
              </a:rPr>
              <a:t>ths</a:t>
            </a:r>
          </a:p>
          <a:p>
            <a:pPr marL="171450" indent="-171450" algn="ctr">
              <a:lnSpc>
                <a:spcPct val="150000"/>
              </a:lnSpc>
              <a:buFont typeface="Wingdings" panose="05000000000000000000" pitchFamily="2" charset="2"/>
              <a:buChar char="Ø"/>
            </a:pPr>
            <a:r>
              <a:rPr lang="en-US" sz="1100">
                <a:latin typeface="Arial" panose="020B0604020202020204" pitchFamily="34" charset="0"/>
                <a:cs typeface="Arial" panose="020B0604020202020204" pitchFamily="34" charset="0"/>
              </a:rPr>
              <a:t>2012      33,563</a:t>
            </a:r>
          </a:p>
          <a:p>
            <a:pPr marL="171450" indent="-171450" algn="ctr">
              <a:lnSpc>
                <a:spcPct val="150000"/>
              </a:lnSpc>
              <a:buFont typeface="Wingdings" panose="05000000000000000000" pitchFamily="2" charset="2"/>
              <a:buChar char="Ø"/>
            </a:pPr>
            <a:r>
              <a:rPr lang="en-US" sz="1100">
                <a:latin typeface="Arial" panose="020B0604020202020204" pitchFamily="34" charset="0"/>
                <a:cs typeface="Arial" panose="020B0604020202020204" pitchFamily="34" charset="0"/>
              </a:rPr>
              <a:t>2013      33,636</a:t>
            </a:r>
          </a:p>
          <a:p>
            <a:pPr marL="171450" indent="-171450" algn="ctr">
              <a:lnSpc>
                <a:spcPct val="150000"/>
              </a:lnSpc>
              <a:buFont typeface="Wingdings" panose="05000000000000000000" pitchFamily="2" charset="2"/>
              <a:buChar char="Ø"/>
            </a:pPr>
            <a:r>
              <a:rPr lang="en-US" sz="1100">
                <a:latin typeface="Arial" panose="020B0604020202020204" pitchFamily="34" charset="0"/>
                <a:cs typeface="Arial" panose="020B0604020202020204" pitchFamily="34" charset="0"/>
              </a:rPr>
              <a:t>2014      33,599</a:t>
            </a:r>
          </a:p>
        </p:txBody>
      </p:sp>
      <p:pic>
        <p:nvPicPr>
          <p:cNvPr id="6146" name="Picture 2" descr="save image">
            <a:extLst>
              <a:ext uri="{FF2B5EF4-FFF2-40B4-BE49-F238E27FC236}">
                <a16:creationId xmlns:a16="http://schemas.microsoft.com/office/drawing/2014/main" id="{3B01D928-B8D9-4A46-9717-45EE81E16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8095" y="1950949"/>
            <a:ext cx="4955262" cy="3460954"/>
          </a:xfrm>
          <a:prstGeom prst="rect">
            <a:avLst/>
          </a:prstGeom>
          <a:noFill/>
          <a:effectLst>
            <a:outerShdw blurRad="508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313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970C-C545-455D-B96D-308F0D80113F}"/>
              </a:ext>
            </a:extLst>
          </p:cNvPr>
          <p:cNvSpPr>
            <a:spLocks noGrp="1"/>
          </p:cNvSpPr>
          <p:nvPr>
            <p:ph type="title"/>
          </p:nvPr>
        </p:nvSpPr>
        <p:spPr>
          <a:xfrm>
            <a:off x="-550381" y="116674"/>
            <a:ext cx="6633658" cy="1047107"/>
          </a:xfrm>
        </p:spPr>
        <p:txBody>
          <a:bodyPr>
            <a:normAutofit/>
          </a:bodyPr>
          <a:lstStyle/>
          <a:p>
            <a:pPr algn="ctr"/>
            <a:r>
              <a:rPr lang="en-US"/>
              <a:t>Men Vs. Women</a:t>
            </a:r>
          </a:p>
        </p:txBody>
      </p:sp>
      <p:sp>
        <p:nvSpPr>
          <p:cNvPr id="7" name="TextBox 6">
            <a:extLst>
              <a:ext uri="{FF2B5EF4-FFF2-40B4-BE49-F238E27FC236}">
                <a16:creationId xmlns:a16="http://schemas.microsoft.com/office/drawing/2014/main" id="{3F7C87BB-C983-4B1F-80EB-4278FEA70F72}"/>
              </a:ext>
            </a:extLst>
          </p:cNvPr>
          <p:cNvSpPr txBox="1"/>
          <p:nvPr/>
        </p:nvSpPr>
        <p:spPr>
          <a:xfrm>
            <a:off x="959670" y="992733"/>
            <a:ext cx="3152732" cy="1815882"/>
          </a:xfrm>
          <a:prstGeom prst="rect">
            <a:avLst/>
          </a:prstGeom>
          <a:noFill/>
        </p:spPr>
        <p:txBody>
          <a:bodyPr wrap="square" rtlCol="0" anchor="t">
            <a:spAutoFit/>
          </a:bodyPr>
          <a:lstStyle/>
          <a:p>
            <a:r>
              <a:rPr lang="en-US" sz="2800">
                <a:latin typeface="Calibri"/>
                <a:cs typeface="Calibri"/>
              </a:rPr>
              <a:t>Men are six times more likely to fall victim to gun deaths than women</a:t>
            </a:r>
          </a:p>
        </p:txBody>
      </p:sp>
      <p:pic>
        <p:nvPicPr>
          <p:cNvPr id="5124" name="Picture 4" descr="save image">
            <a:extLst>
              <a:ext uri="{FF2B5EF4-FFF2-40B4-BE49-F238E27FC236}">
                <a16:creationId xmlns:a16="http://schemas.microsoft.com/office/drawing/2014/main" id="{43C54847-02D7-42A9-9D4F-9F4C5EF76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4349" y="850831"/>
            <a:ext cx="6371962" cy="4523103"/>
          </a:xfrm>
          <a:prstGeom prst="rect">
            <a:avLst/>
          </a:prstGeom>
          <a:noFill/>
          <a:effectLst>
            <a:outerShdw blurRad="508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3" descr="A drawing of a cartoon character&#10;&#10;Description generated with high confidence">
            <a:extLst>
              <a:ext uri="{FF2B5EF4-FFF2-40B4-BE49-F238E27FC236}">
                <a16:creationId xmlns:a16="http://schemas.microsoft.com/office/drawing/2014/main" id="{53F4F2E4-69EB-4524-8FE9-3A8D8E035E97}"/>
              </a:ext>
            </a:extLst>
          </p:cNvPr>
          <p:cNvPicPr>
            <a:picLocks noChangeAspect="1"/>
          </p:cNvPicPr>
          <p:nvPr/>
        </p:nvPicPr>
        <p:blipFill>
          <a:blip r:embed="rId3"/>
          <a:stretch>
            <a:fillRect/>
          </a:stretch>
        </p:blipFill>
        <p:spPr>
          <a:xfrm>
            <a:off x="1431983" y="2910979"/>
            <a:ext cx="2225616" cy="24594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6712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BCD48-51E6-42CD-87C4-2FF78CD17319}"/>
              </a:ext>
            </a:extLst>
          </p:cNvPr>
          <p:cNvSpPr>
            <a:spLocks noGrp="1"/>
          </p:cNvSpPr>
          <p:nvPr>
            <p:ph type="title"/>
          </p:nvPr>
        </p:nvSpPr>
        <p:spPr>
          <a:xfrm>
            <a:off x="581192" y="314021"/>
            <a:ext cx="11029616" cy="988332"/>
          </a:xfrm>
        </p:spPr>
        <p:txBody>
          <a:bodyPr>
            <a:normAutofit/>
          </a:bodyPr>
          <a:lstStyle/>
          <a:p>
            <a:pPr algn="ctr"/>
            <a:r>
              <a:rPr lang="en-US"/>
              <a:t>Gun Ownership by Household</a:t>
            </a:r>
          </a:p>
        </p:txBody>
      </p:sp>
      <p:sp>
        <p:nvSpPr>
          <p:cNvPr id="7" name="TextBox 6">
            <a:extLst>
              <a:ext uri="{FF2B5EF4-FFF2-40B4-BE49-F238E27FC236}">
                <a16:creationId xmlns:a16="http://schemas.microsoft.com/office/drawing/2014/main" id="{DA21603F-96B7-443E-91AD-B41E19BBCC5F}"/>
              </a:ext>
            </a:extLst>
          </p:cNvPr>
          <p:cNvSpPr txBox="1"/>
          <p:nvPr/>
        </p:nvSpPr>
        <p:spPr>
          <a:xfrm>
            <a:off x="664730" y="1788494"/>
            <a:ext cx="4076082" cy="2677656"/>
          </a:xfrm>
          <a:prstGeom prst="rect">
            <a:avLst/>
          </a:prstGeom>
          <a:noFill/>
        </p:spPr>
        <p:txBody>
          <a:bodyPr wrap="square" rtlCol="0">
            <a:spAutoFit/>
          </a:bodyPr>
          <a:lstStyle/>
          <a:p>
            <a:r>
              <a:rPr lang="en-US" sz="2800">
                <a:latin typeface="Calibri" panose="020F0502020204030204" pitchFamily="34" charset="0"/>
                <a:cs typeface="Calibri" panose="020F0502020204030204" pitchFamily="34" charset="0"/>
              </a:rPr>
              <a:t>Based on a public survey, reported gun ownership per household has seen a downward trend since 1973</a:t>
            </a:r>
          </a:p>
          <a:p>
            <a:endParaRPr lang="en-US" sz="28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68F67AE5-894E-4E92-B62F-743B62B89190}"/>
              </a:ext>
            </a:extLst>
          </p:cNvPr>
          <p:cNvPicPr>
            <a:picLocks noChangeAspect="1"/>
          </p:cNvPicPr>
          <p:nvPr/>
        </p:nvPicPr>
        <p:blipFill>
          <a:blip r:embed="rId2"/>
          <a:stretch>
            <a:fillRect/>
          </a:stretch>
        </p:blipFill>
        <p:spPr>
          <a:xfrm>
            <a:off x="5028187" y="1717990"/>
            <a:ext cx="6215256" cy="3729154"/>
          </a:xfrm>
          <a:prstGeom prst="rect">
            <a:avLst/>
          </a:prstGeom>
          <a:effectLst>
            <a:outerShdw blurRad="50800" dist="38100" dir="2700000" sx="102000" sy="102000" algn="tl" rotWithShape="0">
              <a:prstClr val="black">
                <a:alpha val="40000"/>
              </a:prstClr>
            </a:outerShdw>
          </a:effectLst>
        </p:spPr>
      </p:pic>
    </p:spTree>
    <p:extLst>
      <p:ext uri="{BB962C8B-B14F-4D97-AF65-F5344CB8AC3E}">
        <p14:creationId xmlns:p14="http://schemas.microsoft.com/office/powerpoint/2010/main" val="3051232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128F-7AB6-4C0B-8088-EEEA95D5611D}"/>
              </a:ext>
            </a:extLst>
          </p:cNvPr>
          <p:cNvSpPr>
            <a:spLocks noGrp="1"/>
          </p:cNvSpPr>
          <p:nvPr>
            <p:ph type="title"/>
          </p:nvPr>
        </p:nvSpPr>
        <p:spPr>
          <a:xfrm>
            <a:off x="303036" y="317506"/>
            <a:ext cx="11029616" cy="988332"/>
          </a:xfrm>
        </p:spPr>
        <p:txBody>
          <a:bodyPr>
            <a:normAutofit/>
          </a:bodyPr>
          <a:lstStyle/>
          <a:p>
            <a:pPr algn="ctr"/>
            <a:r>
              <a:rPr lang="en-US"/>
              <a:t>Firearms processed Per Year</a:t>
            </a:r>
          </a:p>
        </p:txBody>
      </p:sp>
      <p:pic>
        <p:nvPicPr>
          <p:cNvPr id="4098" name="Picture 2" descr="save image">
            <a:extLst>
              <a:ext uri="{FF2B5EF4-FFF2-40B4-BE49-F238E27FC236}">
                <a16:creationId xmlns:a16="http://schemas.microsoft.com/office/drawing/2014/main" id="{9230505D-F987-4A11-8196-0F3CF09F1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853" y="3349477"/>
            <a:ext cx="2785403" cy="20651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FFE4C2-06A7-4769-84E4-F300E5B5D9EA}"/>
              </a:ext>
            </a:extLst>
          </p:cNvPr>
          <p:cNvSpPr txBox="1"/>
          <p:nvPr/>
        </p:nvSpPr>
        <p:spPr>
          <a:xfrm>
            <a:off x="633046" y="1631850"/>
            <a:ext cx="4951828" cy="1631216"/>
          </a:xfrm>
          <a:prstGeom prst="rect">
            <a:avLst/>
          </a:prstGeom>
          <a:noFill/>
        </p:spPr>
        <p:txBody>
          <a:bodyPr wrap="square" rtlCol="0">
            <a:spAutoFit/>
          </a:bodyPr>
          <a:lstStyle/>
          <a:p>
            <a:r>
              <a:rPr lang="en-US" sz="2000">
                <a:latin typeface="Calibri" panose="020F0502020204030204" pitchFamily="34" charset="0"/>
                <a:cs typeface="Calibri" panose="020F0502020204030204" pitchFamily="34" charset="0"/>
              </a:rPr>
              <a:t>While less households report owning guns, data from the ATF shows the number of firearms registrations processed has seen a sharp increase since 2006. Indicating gun owners are stocking up on multiple firearms.</a:t>
            </a:r>
          </a:p>
        </p:txBody>
      </p:sp>
      <p:sp>
        <p:nvSpPr>
          <p:cNvPr id="6" name="Text Placeholder 2">
            <a:extLst>
              <a:ext uri="{FF2B5EF4-FFF2-40B4-BE49-F238E27FC236}">
                <a16:creationId xmlns:a16="http://schemas.microsoft.com/office/drawing/2014/main" id="{B44D0062-10FD-4FC9-9F7C-1760E6DF1F48}"/>
              </a:ext>
            </a:extLst>
          </p:cNvPr>
          <p:cNvSpPr txBox="1">
            <a:spLocks/>
          </p:cNvSpPr>
          <p:nvPr/>
        </p:nvSpPr>
        <p:spPr>
          <a:xfrm>
            <a:off x="243256" y="5500170"/>
            <a:ext cx="11367553" cy="810302"/>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sz="2800">
                <a:solidFill>
                  <a:schemeClr val="bg1"/>
                </a:solidFill>
                <a:latin typeface="Calibri" panose="020F0502020204030204" pitchFamily="34" charset="0"/>
                <a:cs typeface="Calibri" panose="020F0502020204030204" pitchFamily="34" charset="0"/>
              </a:rPr>
              <a:t>The number of firearm registrations processed was over 2.5 million in 2016</a:t>
            </a:r>
          </a:p>
        </p:txBody>
      </p:sp>
      <p:pic>
        <p:nvPicPr>
          <p:cNvPr id="4100" name="Picture 4" descr="save image">
            <a:extLst>
              <a:ext uri="{FF2B5EF4-FFF2-40B4-BE49-F238E27FC236}">
                <a16:creationId xmlns:a16="http://schemas.microsoft.com/office/drawing/2014/main" id="{BBBCF0DA-6AF8-421F-AD3E-369D2DAA6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4874" y="1533525"/>
            <a:ext cx="5524500" cy="3790950"/>
          </a:xfrm>
          <a:prstGeom prst="rect">
            <a:avLst/>
          </a:prstGeom>
          <a:noFill/>
          <a:effectLst>
            <a:outerShdw blurRad="508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382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B1C91-07C8-41D0-8201-784906B46A8C}"/>
              </a:ext>
            </a:extLst>
          </p:cNvPr>
          <p:cNvSpPr>
            <a:spLocks noGrp="1"/>
          </p:cNvSpPr>
          <p:nvPr>
            <p:ph type="title"/>
          </p:nvPr>
        </p:nvSpPr>
        <p:spPr/>
        <p:txBody>
          <a:bodyPr>
            <a:normAutofit/>
          </a:bodyPr>
          <a:lstStyle/>
          <a:p>
            <a:r>
              <a:rPr lang="en-US"/>
              <a:t>GUN VIOLENCE WITH INTENT</a:t>
            </a:r>
          </a:p>
        </p:txBody>
      </p:sp>
      <p:graphicFrame>
        <p:nvGraphicFramePr>
          <p:cNvPr id="7" name="Content Placeholder 2">
            <a:extLst>
              <a:ext uri="{FF2B5EF4-FFF2-40B4-BE49-F238E27FC236}">
                <a16:creationId xmlns:a16="http://schemas.microsoft.com/office/drawing/2014/main" id="{A548E5DC-DE0B-4997-9076-140DEAB3B855}"/>
              </a:ext>
            </a:extLst>
          </p:cNvPr>
          <p:cNvGraphicFramePr>
            <a:graphicFrameLocks noGrp="1"/>
          </p:cNvGraphicFramePr>
          <p:nvPr>
            <p:ph sz="quarter" idx="13"/>
            <p:extLst>
              <p:ext uri="{D42A27DB-BD31-4B8C-83A1-F6EECF244321}">
                <p14:modId xmlns:p14="http://schemas.microsoft.com/office/powerpoint/2010/main" val="2299126031"/>
              </p:ext>
            </p:extLst>
          </p:nvPr>
        </p:nvGraphicFramePr>
        <p:xfrm>
          <a:off x="685800" y="2063750"/>
          <a:ext cx="10394950" cy="3311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0500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7AEC57-CC35-4350-BBE4-2878DBB9699C}"/>
              </a:ext>
            </a:extLst>
          </p:cNvPr>
          <p:cNvPicPr>
            <a:picLocks noChangeAspect="1"/>
          </p:cNvPicPr>
          <p:nvPr/>
        </p:nvPicPr>
        <p:blipFill>
          <a:blip r:embed="rId2"/>
          <a:stretch>
            <a:fillRect/>
          </a:stretch>
        </p:blipFill>
        <p:spPr>
          <a:xfrm>
            <a:off x="581190" y="1717989"/>
            <a:ext cx="5381622" cy="3494228"/>
          </a:xfrm>
          <a:prstGeom prst="rect">
            <a:avLst/>
          </a:prstGeom>
        </p:spPr>
      </p:pic>
      <p:sp>
        <p:nvSpPr>
          <p:cNvPr id="2" name="Title 1">
            <a:extLst>
              <a:ext uri="{FF2B5EF4-FFF2-40B4-BE49-F238E27FC236}">
                <a16:creationId xmlns:a16="http://schemas.microsoft.com/office/drawing/2014/main" id="{827D5601-2C95-459A-9278-CFEC07F28284}"/>
              </a:ext>
            </a:extLst>
          </p:cNvPr>
          <p:cNvSpPr>
            <a:spLocks noGrp="1"/>
          </p:cNvSpPr>
          <p:nvPr>
            <p:ph type="title"/>
          </p:nvPr>
        </p:nvSpPr>
        <p:spPr/>
        <p:txBody>
          <a:bodyPr/>
          <a:lstStyle/>
          <a:p>
            <a:pPr algn="ctr"/>
            <a:r>
              <a:rPr lang="en-US"/>
              <a:t>Gun violence with intent</a:t>
            </a:r>
          </a:p>
        </p:txBody>
      </p:sp>
      <p:sp>
        <p:nvSpPr>
          <p:cNvPr id="9" name="TextBox 8">
            <a:extLst>
              <a:ext uri="{FF2B5EF4-FFF2-40B4-BE49-F238E27FC236}">
                <a16:creationId xmlns:a16="http://schemas.microsoft.com/office/drawing/2014/main" id="{0BCEC844-76CD-41D3-A28B-45703350D902}"/>
              </a:ext>
            </a:extLst>
          </p:cNvPr>
          <p:cNvSpPr txBox="1"/>
          <p:nvPr/>
        </p:nvSpPr>
        <p:spPr>
          <a:xfrm>
            <a:off x="812642" y="3472666"/>
            <a:ext cx="4918718" cy="1323439"/>
          </a:xfrm>
          <a:prstGeom prst="rect">
            <a:avLst/>
          </a:prstGeom>
          <a:noFill/>
        </p:spPr>
        <p:txBody>
          <a:bodyPr wrap="square" rtlCol="0">
            <a:spAutoFit/>
          </a:bodyPr>
          <a:lstStyle/>
          <a:p>
            <a:r>
              <a:rPr lang="en-US" sz="2000">
                <a:solidFill>
                  <a:schemeClr val="bg1"/>
                </a:solidFill>
                <a:latin typeface="Calibri" panose="020F0502020204030204" pitchFamily="34" charset="0"/>
                <a:cs typeface="Calibri" panose="020F0502020204030204" pitchFamily="34" charset="0"/>
              </a:rPr>
              <a:t>Sadly suicide is the leading cause of gun deaths. Which brings up the question, “Why do so many Americans choose to end their life?”</a:t>
            </a:r>
          </a:p>
        </p:txBody>
      </p:sp>
      <p:pic>
        <p:nvPicPr>
          <p:cNvPr id="1036" name="Picture 12" descr="save image">
            <a:extLst>
              <a:ext uri="{FF2B5EF4-FFF2-40B4-BE49-F238E27FC236}">
                <a16:creationId xmlns:a16="http://schemas.microsoft.com/office/drawing/2014/main" id="{EC2145BD-3549-4A3B-92E8-14A783F9F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390" y="1728261"/>
            <a:ext cx="4419990" cy="3494228"/>
          </a:xfrm>
          <a:prstGeom prst="rect">
            <a:avLst/>
          </a:prstGeom>
          <a:noFill/>
          <a:effectLst>
            <a:outerShdw blurRad="508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387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EE16-D499-4242-A80E-793ED3624C41}"/>
              </a:ext>
            </a:extLst>
          </p:cNvPr>
          <p:cNvSpPr>
            <a:spLocks noGrp="1"/>
          </p:cNvSpPr>
          <p:nvPr>
            <p:ph type="title"/>
          </p:nvPr>
        </p:nvSpPr>
        <p:spPr/>
        <p:txBody>
          <a:bodyPr>
            <a:normAutofit fontScale="90000"/>
          </a:bodyPr>
          <a:lstStyle/>
          <a:p>
            <a:pPr algn="ctr"/>
            <a:r>
              <a:rPr lang="en-US"/>
              <a:t>Economic pressures on white men resulting in higher rate of suicide</a:t>
            </a:r>
          </a:p>
        </p:txBody>
      </p:sp>
      <p:sp>
        <p:nvSpPr>
          <p:cNvPr id="3" name="Text Placeholder 2">
            <a:extLst>
              <a:ext uri="{FF2B5EF4-FFF2-40B4-BE49-F238E27FC236}">
                <a16:creationId xmlns:a16="http://schemas.microsoft.com/office/drawing/2014/main" id="{B7989D16-D7EB-47E5-B7E4-526191F72C1F}"/>
              </a:ext>
            </a:extLst>
          </p:cNvPr>
          <p:cNvSpPr>
            <a:spLocks noGrp="1"/>
          </p:cNvSpPr>
          <p:nvPr>
            <p:ph type="body" idx="1"/>
          </p:nvPr>
        </p:nvSpPr>
        <p:spPr>
          <a:xfrm>
            <a:off x="1031363" y="2013918"/>
            <a:ext cx="4117416" cy="536005"/>
          </a:xfrm>
        </p:spPr>
        <p:txBody>
          <a:bodyPr/>
          <a:lstStyle/>
          <a:p>
            <a:pPr algn="ctr"/>
            <a:r>
              <a:rPr lang="en-US" sz="1800" b="1" cap="none">
                <a:solidFill>
                  <a:schemeClr val="tx1"/>
                </a:solidFill>
                <a:latin typeface="Calibri" panose="020F0502020204030204" pitchFamily="34" charset="0"/>
                <a:cs typeface="Calibri" panose="020F0502020204030204" pitchFamily="34" charset="0"/>
              </a:rPr>
              <a:t>White individuals are more likely to commit suicide</a:t>
            </a:r>
          </a:p>
        </p:txBody>
      </p:sp>
      <p:sp>
        <p:nvSpPr>
          <p:cNvPr id="5" name="Text Placeholder 4">
            <a:extLst>
              <a:ext uri="{FF2B5EF4-FFF2-40B4-BE49-F238E27FC236}">
                <a16:creationId xmlns:a16="http://schemas.microsoft.com/office/drawing/2014/main" id="{8A4215DD-E4B0-4BB5-A131-93EB254BAB17}"/>
              </a:ext>
            </a:extLst>
          </p:cNvPr>
          <p:cNvSpPr>
            <a:spLocks noGrp="1"/>
          </p:cNvSpPr>
          <p:nvPr>
            <p:ph type="body" sz="quarter" idx="3"/>
          </p:nvPr>
        </p:nvSpPr>
        <p:spPr>
          <a:xfrm>
            <a:off x="6096000" y="1996550"/>
            <a:ext cx="5087073" cy="553373"/>
          </a:xfrm>
        </p:spPr>
        <p:txBody>
          <a:bodyPr/>
          <a:lstStyle/>
          <a:p>
            <a:pPr algn="ctr"/>
            <a:r>
              <a:rPr lang="en-US" sz="1800" b="1" cap="none">
                <a:solidFill>
                  <a:schemeClr val="tx1"/>
                </a:solidFill>
                <a:latin typeface="Calibri" panose="020F0502020204030204" pitchFamily="34" charset="0"/>
                <a:cs typeface="Calibri" panose="020F0502020204030204" pitchFamily="34" charset="0"/>
              </a:rPr>
              <a:t>Lower education is associated with higher economic pressures and lower employment</a:t>
            </a:r>
          </a:p>
        </p:txBody>
      </p:sp>
      <p:sp>
        <p:nvSpPr>
          <p:cNvPr id="8" name="Text Placeholder 2">
            <a:extLst>
              <a:ext uri="{FF2B5EF4-FFF2-40B4-BE49-F238E27FC236}">
                <a16:creationId xmlns:a16="http://schemas.microsoft.com/office/drawing/2014/main" id="{2F0DF962-D777-40CF-93A5-444D739D59AB}"/>
              </a:ext>
            </a:extLst>
          </p:cNvPr>
          <p:cNvSpPr txBox="1">
            <a:spLocks/>
          </p:cNvSpPr>
          <p:nvPr/>
        </p:nvSpPr>
        <p:spPr>
          <a:xfrm>
            <a:off x="243256" y="5500170"/>
            <a:ext cx="11367553" cy="810302"/>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sz="1800">
                <a:solidFill>
                  <a:schemeClr val="bg1"/>
                </a:solidFill>
                <a:latin typeface="Calibri" panose="020F0502020204030204" pitchFamily="34" charset="0"/>
                <a:cs typeface="Calibri" panose="020F0502020204030204" pitchFamily="34" charset="0"/>
              </a:rPr>
              <a:t>This data would lead one to believe perhaps mental health is the bigger issue rather than gun violence.  Although as suicide is often an impulsive act,  it’s possible guns may lead to a more lethal outcome than other means of suicide.</a:t>
            </a:r>
          </a:p>
        </p:txBody>
      </p:sp>
      <p:pic>
        <p:nvPicPr>
          <p:cNvPr id="2052" name="Picture 4" descr="save image">
            <a:extLst>
              <a:ext uri="{FF2B5EF4-FFF2-40B4-BE49-F238E27FC236}">
                <a16:creationId xmlns:a16="http://schemas.microsoft.com/office/drawing/2014/main" id="{BCAD4157-CD67-4D57-AB2A-497337C15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562" y="2584832"/>
            <a:ext cx="3677948" cy="2855550"/>
          </a:xfrm>
          <a:prstGeom prst="rect">
            <a:avLst/>
          </a:prstGeom>
          <a:noFill/>
          <a:effectLst>
            <a:outerShdw blurRad="508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4" name="Picture 6" descr="save image">
            <a:extLst>
              <a:ext uri="{FF2B5EF4-FFF2-40B4-BE49-F238E27FC236}">
                <a16:creationId xmlns:a16="http://schemas.microsoft.com/office/drawing/2014/main" id="{0026DA45-143F-4611-8D2E-983F960FA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048" y="2538236"/>
            <a:ext cx="3471305" cy="2927024"/>
          </a:xfrm>
          <a:prstGeom prst="rect">
            <a:avLst/>
          </a:prstGeom>
          <a:noFill/>
          <a:effectLst>
            <a:outerShdw blurRad="508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845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7D03E-5896-4240-9412-EE304E44DE69}"/>
              </a:ext>
            </a:extLst>
          </p:cNvPr>
          <p:cNvSpPr>
            <a:spLocks noGrp="1"/>
          </p:cNvSpPr>
          <p:nvPr>
            <p:ph type="title"/>
          </p:nvPr>
        </p:nvSpPr>
        <p:spPr>
          <a:xfrm>
            <a:off x="545554" y="208721"/>
            <a:ext cx="10396882" cy="1151965"/>
          </a:xfrm>
        </p:spPr>
        <p:txBody>
          <a:bodyPr/>
          <a:lstStyle/>
          <a:p>
            <a:r>
              <a:rPr lang="en-US"/>
              <a:t>conclusion</a:t>
            </a:r>
          </a:p>
        </p:txBody>
      </p:sp>
      <p:sp>
        <p:nvSpPr>
          <p:cNvPr id="3" name="Content Placeholder 2">
            <a:extLst>
              <a:ext uri="{FF2B5EF4-FFF2-40B4-BE49-F238E27FC236}">
                <a16:creationId xmlns:a16="http://schemas.microsoft.com/office/drawing/2014/main" id="{A10FF021-1D61-4EA5-87E7-6053ECB8D4F7}"/>
              </a:ext>
            </a:extLst>
          </p:cNvPr>
          <p:cNvSpPr>
            <a:spLocks noGrp="1"/>
          </p:cNvSpPr>
          <p:nvPr>
            <p:ph idx="1"/>
          </p:nvPr>
        </p:nvSpPr>
        <p:spPr>
          <a:xfrm>
            <a:off x="424001" y="1360686"/>
            <a:ext cx="11029615" cy="3545056"/>
          </a:xfrm>
        </p:spPr>
        <p:txBody>
          <a:bodyPr>
            <a:normAutofit fontScale="85000" lnSpcReduction="10000"/>
          </a:bodyPr>
          <a:lstStyle/>
          <a:p>
            <a:r>
              <a:rPr lang="en-US" sz="1900" cap="none">
                <a:latin typeface="Bookman Old Style"/>
              </a:rPr>
              <a:t>Gun violence is an issue that everyone agrees on wanting to prevent and reduce; however, misconceptions could lead to ineffective solutions.</a:t>
            </a:r>
          </a:p>
          <a:p>
            <a:r>
              <a:rPr lang="en-US" sz="1900" cap="none">
                <a:latin typeface="Bookman Old Style"/>
              </a:rPr>
              <a:t>There is a misconception that gun ownership has increased in recent years; however, data shows that households owning guns has declined since the 1970s.</a:t>
            </a:r>
          </a:p>
          <a:p>
            <a:r>
              <a:rPr lang="en-US" sz="1900" cap="none">
                <a:latin typeface="Bookman Old Style"/>
              </a:rPr>
              <a:t>Despite a decrease in households that own guns, the number of firearms has increased significantly, bringing up the question, “If there were not as many firearms in America, could more deaths be prevented?”</a:t>
            </a:r>
          </a:p>
          <a:p>
            <a:r>
              <a:rPr lang="en-US" sz="1900" cap="none">
                <a:latin typeface="Bookman Old Style"/>
              </a:rPr>
              <a:t>Suicide is the leading intent behind gun deaths, which also calls attention to the need for better mental health care and suicide prevention methods.</a:t>
            </a:r>
          </a:p>
          <a:p>
            <a:r>
              <a:rPr lang="en-US" sz="1900" cap="none">
                <a:latin typeface="Bookman Old Style"/>
              </a:rPr>
              <a:t>Gun education is another method that could potentially reduce other types of gun deaths, such as accidents.</a:t>
            </a:r>
            <a:endParaRPr lang="en-US" cap="none">
              <a:latin typeface="Bookman Old Style"/>
            </a:endParaRPr>
          </a:p>
        </p:txBody>
      </p:sp>
      <p:sp>
        <p:nvSpPr>
          <p:cNvPr id="6" name="Text Placeholder 2">
            <a:extLst>
              <a:ext uri="{FF2B5EF4-FFF2-40B4-BE49-F238E27FC236}">
                <a16:creationId xmlns:a16="http://schemas.microsoft.com/office/drawing/2014/main" id="{166AF6F7-C18F-4B89-92D2-2A0AD0F69572}"/>
              </a:ext>
            </a:extLst>
          </p:cNvPr>
          <p:cNvSpPr txBox="1">
            <a:spLocks/>
          </p:cNvSpPr>
          <p:nvPr/>
        </p:nvSpPr>
        <p:spPr>
          <a:xfrm>
            <a:off x="229188" y="5729534"/>
            <a:ext cx="11029615" cy="571266"/>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sz="1800">
                <a:solidFill>
                  <a:schemeClr val="bg1"/>
                </a:solidFill>
                <a:latin typeface="Calibri" panose="020F0502020204030204" pitchFamily="34" charset="0"/>
                <a:cs typeface="Calibri" panose="020F0502020204030204" pitchFamily="34" charset="0"/>
              </a:rPr>
              <a:t>Gun violence is a sensitive topic in this country. There are many conflicting opinions; in the end it’s important to remember we all want the same conclusion which is to reduce the number of deaths and keep our loved ones safe.</a:t>
            </a:r>
          </a:p>
        </p:txBody>
      </p:sp>
    </p:spTree>
    <p:extLst>
      <p:ext uri="{BB962C8B-B14F-4D97-AF65-F5344CB8AC3E}">
        <p14:creationId xmlns:p14="http://schemas.microsoft.com/office/powerpoint/2010/main" val="293478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602D1-AA59-4127-A2E4-3F61D5BB6D1D}"/>
              </a:ext>
            </a:extLst>
          </p:cNvPr>
          <p:cNvSpPr>
            <a:spLocks noGrp="1"/>
          </p:cNvSpPr>
          <p:nvPr>
            <p:ph type="title"/>
          </p:nvPr>
        </p:nvSpPr>
        <p:spPr>
          <a:xfrm>
            <a:off x="648930" y="629267"/>
            <a:ext cx="9252154" cy="1016654"/>
          </a:xfrm>
        </p:spPr>
        <p:txBody>
          <a:bodyPr>
            <a:normAutofit/>
          </a:bodyPr>
          <a:lstStyle/>
          <a:p>
            <a:r>
              <a:rPr lang="en-US"/>
              <a:t>Final Thoughts</a:t>
            </a:r>
            <a:endParaRPr lang="en-US">
              <a:solidFill>
                <a:srgbClr val="EBEBEB"/>
              </a:solidFill>
            </a:endParaRPr>
          </a:p>
        </p:txBody>
      </p:sp>
      <p:graphicFrame>
        <p:nvGraphicFramePr>
          <p:cNvPr id="5" name="Content Placeholder 2">
            <a:extLst>
              <a:ext uri="{FF2B5EF4-FFF2-40B4-BE49-F238E27FC236}">
                <a16:creationId xmlns:a16="http://schemas.microsoft.com/office/drawing/2014/main" id="{FF4CBA1B-92DF-4FA7-9C48-D5A3140927A0}"/>
              </a:ext>
            </a:extLst>
          </p:cNvPr>
          <p:cNvGraphicFramePr>
            <a:graphicFrameLocks noGrp="1"/>
          </p:cNvGraphicFramePr>
          <p:nvPr>
            <p:ph idx="1"/>
            <p:extLst>
              <p:ext uri="{D42A27DB-BD31-4B8C-83A1-F6EECF244321}">
                <p14:modId xmlns:p14="http://schemas.microsoft.com/office/powerpoint/2010/main" val="3804495846"/>
              </p:ext>
            </p:extLst>
          </p:nvPr>
        </p:nvGraphicFramePr>
        <p:xfrm>
          <a:off x="311531" y="2379951"/>
          <a:ext cx="10895370" cy="3404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7004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20306-8F63-41A0-901B-4991B8355E1B}"/>
              </a:ext>
            </a:extLst>
          </p:cNvPr>
          <p:cNvSpPr>
            <a:spLocks noGrp="1"/>
          </p:cNvSpPr>
          <p:nvPr>
            <p:ph type="title"/>
          </p:nvPr>
        </p:nvSpPr>
        <p:spPr/>
        <p:txBody>
          <a:bodyPr>
            <a:normAutofit/>
          </a:bodyPr>
          <a:lstStyle/>
          <a:p>
            <a:r>
              <a:rPr lang="en-US"/>
              <a:t>Gun violence QUESTIONS</a:t>
            </a:r>
          </a:p>
        </p:txBody>
      </p:sp>
      <p:graphicFrame>
        <p:nvGraphicFramePr>
          <p:cNvPr id="5" name="Content Placeholder 2">
            <a:extLst>
              <a:ext uri="{FF2B5EF4-FFF2-40B4-BE49-F238E27FC236}">
                <a16:creationId xmlns:a16="http://schemas.microsoft.com/office/drawing/2014/main" id="{915BC297-636D-409D-A921-564BDC7C38D2}"/>
              </a:ext>
            </a:extLst>
          </p:cNvPr>
          <p:cNvGraphicFramePr>
            <a:graphicFrameLocks noGrp="1"/>
          </p:cNvGraphicFramePr>
          <p:nvPr>
            <p:ph sz="quarter" idx="13"/>
            <p:extLst>
              <p:ext uri="{D42A27DB-BD31-4B8C-83A1-F6EECF244321}">
                <p14:modId xmlns:p14="http://schemas.microsoft.com/office/powerpoint/2010/main" val="3291439617"/>
              </p:ext>
            </p:extLst>
          </p:nvPr>
        </p:nvGraphicFramePr>
        <p:xfrm>
          <a:off x="685800" y="2063750"/>
          <a:ext cx="10394950" cy="3311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6440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3C4C-163F-45D5-A367-EC1117C3D6FD}"/>
              </a:ext>
            </a:extLst>
          </p:cNvPr>
          <p:cNvSpPr>
            <a:spLocks noGrp="1"/>
          </p:cNvSpPr>
          <p:nvPr>
            <p:ph type="title"/>
          </p:nvPr>
        </p:nvSpPr>
        <p:spPr>
          <a:xfrm>
            <a:off x="685801" y="685800"/>
            <a:ext cx="10396882" cy="1151965"/>
          </a:xfrm>
        </p:spPr>
        <p:txBody>
          <a:bodyPr>
            <a:normAutofit/>
          </a:bodyPr>
          <a:lstStyle/>
          <a:p>
            <a:r>
              <a:rPr lang="en-US"/>
              <a:t>Predicted outcomes</a:t>
            </a:r>
          </a:p>
        </p:txBody>
      </p:sp>
      <p:graphicFrame>
        <p:nvGraphicFramePr>
          <p:cNvPr id="5" name="Content Placeholder 2">
            <a:extLst>
              <a:ext uri="{FF2B5EF4-FFF2-40B4-BE49-F238E27FC236}">
                <a16:creationId xmlns:a16="http://schemas.microsoft.com/office/drawing/2014/main" id="{5804BD07-69DC-4F52-80D9-B99B0AF4AD66}"/>
              </a:ext>
            </a:extLst>
          </p:cNvPr>
          <p:cNvGraphicFramePr>
            <a:graphicFrameLocks noGrp="1"/>
          </p:cNvGraphicFramePr>
          <p:nvPr>
            <p:ph sz="quarter" idx="13"/>
            <p:extLst>
              <p:ext uri="{D42A27DB-BD31-4B8C-83A1-F6EECF244321}">
                <p14:modId xmlns:p14="http://schemas.microsoft.com/office/powerpoint/2010/main" val="1043539349"/>
              </p:ext>
            </p:extLst>
          </p:nvPr>
        </p:nvGraphicFramePr>
        <p:xfrm>
          <a:off x="685800" y="2063750"/>
          <a:ext cx="10394950" cy="3311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6332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6F831-E8CF-4877-8515-BBDA5B38DAF7}"/>
              </a:ext>
            </a:extLst>
          </p:cNvPr>
          <p:cNvSpPr>
            <a:spLocks noGrp="1"/>
          </p:cNvSpPr>
          <p:nvPr>
            <p:ph type="title"/>
          </p:nvPr>
        </p:nvSpPr>
        <p:spPr/>
        <p:txBody>
          <a:bodyPr/>
          <a:lstStyle/>
          <a:p>
            <a:r>
              <a:rPr lang="en-US"/>
              <a:t>Brief summation</a:t>
            </a:r>
          </a:p>
        </p:txBody>
      </p:sp>
      <p:sp>
        <p:nvSpPr>
          <p:cNvPr id="3" name="Content Placeholder 2">
            <a:extLst>
              <a:ext uri="{FF2B5EF4-FFF2-40B4-BE49-F238E27FC236}">
                <a16:creationId xmlns:a16="http://schemas.microsoft.com/office/drawing/2014/main" id="{7A00B40B-9DFA-40DE-B295-0AC7D4A79600}"/>
              </a:ext>
            </a:extLst>
          </p:cNvPr>
          <p:cNvSpPr>
            <a:spLocks noGrp="1"/>
          </p:cNvSpPr>
          <p:nvPr>
            <p:ph sz="quarter" idx="13"/>
          </p:nvPr>
        </p:nvSpPr>
        <p:spPr/>
        <p:txBody>
          <a:bodyPr/>
          <a:lstStyle/>
          <a:p>
            <a:r>
              <a:rPr lang="en-US"/>
              <a:t>The statistics on gun violence show that nearly 2/3 of all gun related deaths are attributed to suicide</a:t>
            </a:r>
          </a:p>
          <a:p>
            <a:r>
              <a:rPr lang="en-US"/>
              <a:t>When gun violence is discussed and debated, this figure is almost never mentioned</a:t>
            </a:r>
          </a:p>
          <a:p>
            <a:r>
              <a:rPr lang="en-US"/>
              <a:t>It is important to factor in population when looking at the overall number of deaths</a:t>
            </a:r>
          </a:p>
          <a:p>
            <a:r>
              <a:rPr lang="en-US"/>
              <a:t>Mental health seems to be the biggest factor in gun related deaths</a:t>
            </a:r>
          </a:p>
          <a:p>
            <a:endParaRPr lang="en-US"/>
          </a:p>
        </p:txBody>
      </p:sp>
    </p:spTree>
    <p:extLst>
      <p:ext uri="{BB962C8B-B14F-4D97-AF65-F5344CB8AC3E}">
        <p14:creationId xmlns:p14="http://schemas.microsoft.com/office/powerpoint/2010/main" val="674247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17342-40C4-4036-AA05-0DBC3E26EC5E}"/>
              </a:ext>
            </a:extLst>
          </p:cNvPr>
          <p:cNvSpPr>
            <a:spLocks noGrp="1"/>
          </p:cNvSpPr>
          <p:nvPr>
            <p:ph type="title"/>
          </p:nvPr>
        </p:nvSpPr>
        <p:spPr>
          <a:xfrm>
            <a:off x="685800" y="294613"/>
            <a:ext cx="10396882" cy="1151965"/>
          </a:xfrm>
        </p:spPr>
        <p:txBody>
          <a:bodyPr>
            <a:normAutofit/>
          </a:bodyPr>
          <a:lstStyle/>
          <a:p>
            <a:r>
              <a:rPr lang="en-US"/>
              <a:t>Data sources</a:t>
            </a:r>
          </a:p>
        </p:txBody>
      </p:sp>
      <p:sp>
        <p:nvSpPr>
          <p:cNvPr id="3" name="Content Placeholder 2">
            <a:extLst>
              <a:ext uri="{FF2B5EF4-FFF2-40B4-BE49-F238E27FC236}">
                <a16:creationId xmlns:a16="http://schemas.microsoft.com/office/drawing/2014/main" id="{6577829D-40FA-4EEF-BC6B-97710412E984}"/>
              </a:ext>
            </a:extLst>
          </p:cNvPr>
          <p:cNvSpPr>
            <a:spLocks noGrp="1"/>
          </p:cNvSpPr>
          <p:nvPr>
            <p:ph sz="quarter" idx="13"/>
          </p:nvPr>
        </p:nvSpPr>
        <p:spPr>
          <a:xfrm>
            <a:off x="687975" y="1696658"/>
            <a:ext cx="10394707" cy="3311189"/>
          </a:xfrm>
        </p:spPr>
        <p:txBody>
          <a:bodyPr>
            <a:normAutofit lnSpcReduction="10000"/>
          </a:bodyPr>
          <a:lstStyle/>
          <a:p>
            <a:r>
              <a:rPr lang="en-US"/>
              <a:t>CENTER FOR DISEASE CONTROL (CDC) (2012-2014)</a:t>
            </a:r>
          </a:p>
          <a:p>
            <a:r>
              <a:rPr lang="en-US"/>
              <a:t>Mass shooting data from gun violence archive (2014-2018)</a:t>
            </a:r>
          </a:p>
          <a:p>
            <a:r>
              <a:rPr lang="en-US"/>
              <a:t>School Shooting Data from Kaggle (1990-2013)</a:t>
            </a:r>
          </a:p>
          <a:p>
            <a:r>
              <a:rPr lang="en-US"/>
              <a:t>GSS Data Explorer</a:t>
            </a:r>
          </a:p>
          <a:p>
            <a:r>
              <a:rPr lang="en-US"/>
              <a:t>FBI Uniform Crime Report</a:t>
            </a:r>
          </a:p>
          <a:p>
            <a:r>
              <a:rPr lang="en-US"/>
              <a:t>Us CENSUS</a:t>
            </a:r>
          </a:p>
          <a:p>
            <a:r>
              <a:rPr lang="en-US"/>
              <a:t>Gun Sales / Manufacturing Data from ATF</a:t>
            </a:r>
          </a:p>
          <a:p>
            <a:endParaRPr lang="en-US"/>
          </a:p>
        </p:txBody>
      </p:sp>
    </p:spTree>
    <p:extLst>
      <p:ext uri="{BB962C8B-B14F-4D97-AF65-F5344CB8AC3E}">
        <p14:creationId xmlns:p14="http://schemas.microsoft.com/office/powerpoint/2010/main" val="1505012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139B-8268-4B69-B544-C4A37B0CB8D3}"/>
              </a:ext>
            </a:extLst>
          </p:cNvPr>
          <p:cNvSpPr>
            <a:spLocks noGrp="1"/>
          </p:cNvSpPr>
          <p:nvPr>
            <p:ph type="title"/>
          </p:nvPr>
        </p:nvSpPr>
        <p:spPr>
          <a:xfrm>
            <a:off x="8009812" y="685800"/>
            <a:ext cx="3072869" cy="1151965"/>
          </a:xfrm>
        </p:spPr>
        <p:txBody>
          <a:bodyPr>
            <a:normAutofit/>
          </a:bodyPr>
          <a:lstStyle/>
          <a:p>
            <a:r>
              <a:rPr lang="en-US" sz="3700"/>
              <a:t>Data Cleaning</a:t>
            </a:r>
          </a:p>
        </p:txBody>
      </p:sp>
      <p:sp>
        <p:nvSpPr>
          <p:cNvPr id="12" name="Rectangle 10">
            <a:extLst>
              <a:ext uri="{FF2B5EF4-FFF2-40B4-BE49-F238E27FC236}">
                <a16:creationId xmlns:a16="http://schemas.microsoft.com/office/drawing/2014/main" id="{40EBDF3C-61A6-450C-8532-9276D9A1E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10">
            <a:extLst>
              <a:ext uri="{FF2B5EF4-FFF2-40B4-BE49-F238E27FC236}">
                <a16:creationId xmlns:a16="http://schemas.microsoft.com/office/drawing/2014/main" id="{5EA32E44-EA18-4729-9F91-EF3728566635}"/>
              </a:ext>
            </a:extLst>
          </p:cNvPr>
          <p:cNvPicPr>
            <a:picLocks noChangeAspect="1"/>
          </p:cNvPicPr>
          <p:nvPr/>
        </p:nvPicPr>
        <p:blipFill>
          <a:blip r:embed="rId3"/>
          <a:stretch>
            <a:fillRect/>
          </a:stretch>
        </p:blipFill>
        <p:spPr>
          <a:xfrm>
            <a:off x="535717" y="790161"/>
            <a:ext cx="6966034" cy="4005469"/>
          </a:xfrm>
          <a:prstGeom prst="rect">
            <a:avLst/>
          </a:prstGeom>
        </p:spPr>
      </p:pic>
      <p:sp>
        <p:nvSpPr>
          <p:cNvPr id="3" name="Content Placeholder 2">
            <a:extLst>
              <a:ext uri="{FF2B5EF4-FFF2-40B4-BE49-F238E27FC236}">
                <a16:creationId xmlns:a16="http://schemas.microsoft.com/office/drawing/2014/main" id="{13DB0F15-6CB5-429E-988A-763A7D509587}"/>
              </a:ext>
            </a:extLst>
          </p:cNvPr>
          <p:cNvSpPr>
            <a:spLocks noGrp="1"/>
          </p:cNvSpPr>
          <p:nvPr>
            <p:ph sz="quarter" idx="13"/>
          </p:nvPr>
        </p:nvSpPr>
        <p:spPr>
          <a:xfrm>
            <a:off x="8006592" y="2071048"/>
            <a:ext cx="3076090" cy="3072290"/>
          </a:xfrm>
        </p:spPr>
        <p:txBody>
          <a:bodyPr anchor="t">
            <a:normAutofit/>
          </a:bodyPr>
          <a:lstStyle/>
          <a:p>
            <a:r>
              <a:rPr lang="en-US" sz="1700"/>
              <a:t>Standard Pandas Library</a:t>
            </a:r>
          </a:p>
          <a:p>
            <a:r>
              <a:rPr lang="en-US" sz="1700"/>
              <a:t>Cleaned raw data to make it more useable and created various dataframes</a:t>
            </a:r>
          </a:p>
          <a:p>
            <a:r>
              <a:rPr lang="en-US" sz="1700"/>
              <a:t>Used clean data to make subset dataframes based on information we were trying to portray and visualize</a:t>
            </a:r>
          </a:p>
        </p:txBody>
      </p:sp>
    </p:spTree>
    <p:extLst>
      <p:ext uri="{BB962C8B-B14F-4D97-AF65-F5344CB8AC3E}">
        <p14:creationId xmlns:p14="http://schemas.microsoft.com/office/powerpoint/2010/main" val="2098018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65569-DE05-457B-8699-5000F25877BF}"/>
              </a:ext>
            </a:extLst>
          </p:cNvPr>
          <p:cNvSpPr>
            <a:spLocks noGrp="1"/>
          </p:cNvSpPr>
          <p:nvPr>
            <p:ph type="title"/>
          </p:nvPr>
        </p:nvSpPr>
        <p:spPr>
          <a:xfrm>
            <a:off x="129134" y="99391"/>
            <a:ext cx="5655365" cy="1151965"/>
          </a:xfrm>
        </p:spPr>
        <p:txBody>
          <a:bodyPr>
            <a:normAutofit fontScale="90000"/>
          </a:bodyPr>
          <a:lstStyle/>
          <a:p>
            <a:r>
              <a:rPr lang="en-US"/>
              <a:t>API Code/ Animation</a:t>
            </a:r>
          </a:p>
        </p:txBody>
      </p:sp>
      <p:sp>
        <p:nvSpPr>
          <p:cNvPr id="3" name="Content Placeholder 2">
            <a:extLst>
              <a:ext uri="{FF2B5EF4-FFF2-40B4-BE49-F238E27FC236}">
                <a16:creationId xmlns:a16="http://schemas.microsoft.com/office/drawing/2014/main" id="{461533F2-1582-45CA-88E0-007507BE8F7D}"/>
              </a:ext>
            </a:extLst>
          </p:cNvPr>
          <p:cNvSpPr>
            <a:spLocks noGrp="1"/>
          </p:cNvSpPr>
          <p:nvPr>
            <p:ph sz="quarter" idx="13"/>
          </p:nvPr>
        </p:nvSpPr>
        <p:spPr>
          <a:xfrm>
            <a:off x="178904" y="1163906"/>
            <a:ext cx="4348369" cy="1991768"/>
          </a:xfrm>
        </p:spPr>
        <p:txBody>
          <a:bodyPr/>
          <a:lstStyle/>
          <a:p>
            <a:r>
              <a:rPr lang="en-US"/>
              <a:t>Google geocode </a:t>
            </a:r>
            <a:r>
              <a:rPr lang="en-US" err="1"/>
              <a:t>api</a:t>
            </a:r>
            <a:endParaRPr lang="en-US"/>
          </a:p>
          <a:p>
            <a:r>
              <a:rPr lang="en-US"/>
              <a:t>Gather coordinates of each city where a mass shooting occurred in the data timespan</a:t>
            </a:r>
          </a:p>
        </p:txBody>
      </p:sp>
      <p:pic>
        <p:nvPicPr>
          <p:cNvPr id="4" name="Content Placeholder 7">
            <a:extLst>
              <a:ext uri="{FF2B5EF4-FFF2-40B4-BE49-F238E27FC236}">
                <a16:creationId xmlns:a16="http://schemas.microsoft.com/office/drawing/2014/main" id="{6B7746C3-46B0-4A70-AA10-0CB2CE6A1713}"/>
              </a:ext>
            </a:extLst>
          </p:cNvPr>
          <p:cNvPicPr>
            <a:picLocks noChangeAspect="1"/>
          </p:cNvPicPr>
          <p:nvPr/>
        </p:nvPicPr>
        <p:blipFill>
          <a:blip r:embed="rId2"/>
          <a:stretch>
            <a:fillRect/>
          </a:stretch>
        </p:blipFill>
        <p:spPr>
          <a:xfrm>
            <a:off x="79364" y="3155673"/>
            <a:ext cx="5754906" cy="3215087"/>
          </a:xfrm>
          <a:prstGeom prst="rect">
            <a:avLst/>
          </a:prstGeom>
        </p:spPr>
      </p:pic>
      <p:pic>
        <p:nvPicPr>
          <p:cNvPr id="5" name="Picture 4">
            <a:extLst>
              <a:ext uri="{FF2B5EF4-FFF2-40B4-BE49-F238E27FC236}">
                <a16:creationId xmlns:a16="http://schemas.microsoft.com/office/drawing/2014/main" id="{1AD8E51B-7E98-420D-81C4-1B6A7CC772BA}"/>
              </a:ext>
            </a:extLst>
          </p:cNvPr>
          <p:cNvPicPr>
            <a:picLocks noChangeAspect="1"/>
          </p:cNvPicPr>
          <p:nvPr/>
        </p:nvPicPr>
        <p:blipFill>
          <a:blip r:embed="rId3"/>
          <a:stretch>
            <a:fillRect/>
          </a:stretch>
        </p:blipFill>
        <p:spPr>
          <a:xfrm>
            <a:off x="5634575" y="348377"/>
            <a:ext cx="6204979" cy="5488414"/>
          </a:xfrm>
          <a:prstGeom prst="rect">
            <a:avLst/>
          </a:prstGeom>
        </p:spPr>
      </p:pic>
    </p:spTree>
    <p:extLst>
      <p:ext uri="{BB962C8B-B14F-4D97-AF65-F5344CB8AC3E}">
        <p14:creationId xmlns:p14="http://schemas.microsoft.com/office/powerpoint/2010/main" val="2256323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BF1C-D8A7-47D2-A730-D16BEFF7C553}"/>
              </a:ext>
            </a:extLst>
          </p:cNvPr>
          <p:cNvSpPr>
            <a:spLocks noGrp="1"/>
          </p:cNvSpPr>
          <p:nvPr>
            <p:ph type="title"/>
          </p:nvPr>
        </p:nvSpPr>
        <p:spPr>
          <a:xfrm>
            <a:off x="0" y="0"/>
            <a:ext cx="5936022" cy="1151965"/>
          </a:xfrm>
        </p:spPr>
        <p:txBody>
          <a:bodyPr>
            <a:normAutofit fontScale="90000"/>
          </a:bodyPr>
          <a:lstStyle/>
          <a:p>
            <a:r>
              <a:rPr lang="en-US"/>
              <a:t>API Code/ Animation</a:t>
            </a:r>
          </a:p>
        </p:txBody>
      </p:sp>
      <p:sp>
        <p:nvSpPr>
          <p:cNvPr id="3" name="Content Placeholder 2">
            <a:extLst>
              <a:ext uri="{FF2B5EF4-FFF2-40B4-BE49-F238E27FC236}">
                <a16:creationId xmlns:a16="http://schemas.microsoft.com/office/drawing/2014/main" id="{84A86AD0-E949-4852-81EF-4408F110510B}"/>
              </a:ext>
            </a:extLst>
          </p:cNvPr>
          <p:cNvSpPr>
            <a:spLocks noGrp="1"/>
          </p:cNvSpPr>
          <p:nvPr>
            <p:ph sz="quarter" idx="13"/>
          </p:nvPr>
        </p:nvSpPr>
        <p:spPr>
          <a:xfrm>
            <a:off x="40124" y="1108580"/>
            <a:ext cx="5319686" cy="1553790"/>
          </a:xfrm>
        </p:spPr>
        <p:txBody>
          <a:bodyPr>
            <a:normAutofit/>
          </a:bodyPr>
          <a:lstStyle/>
          <a:p>
            <a:pPr marL="0" indent="0">
              <a:buNone/>
            </a:pPr>
            <a:r>
              <a:rPr lang="en-US"/>
              <a:t>Used a for loop to plot both sets of coordinates, one on top of the other, to create………</a:t>
            </a:r>
          </a:p>
          <a:p>
            <a:pPr marL="0" indent="0">
              <a:buNone/>
            </a:pPr>
            <a:endParaRPr lang="en-US"/>
          </a:p>
        </p:txBody>
      </p:sp>
      <p:pic>
        <p:nvPicPr>
          <p:cNvPr id="4" name="Picture 3">
            <a:extLst>
              <a:ext uri="{FF2B5EF4-FFF2-40B4-BE49-F238E27FC236}">
                <a16:creationId xmlns:a16="http://schemas.microsoft.com/office/drawing/2014/main" id="{4084E7C2-C203-46C7-A68D-D3A5C209C8C5}"/>
              </a:ext>
            </a:extLst>
          </p:cNvPr>
          <p:cNvPicPr>
            <a:picLocks noChangeAspect="1"/>
          </p:cNvPicPr>
          <p:nvPr/>
        </p:nvPicPr>
        <p:blipFill>
          <a:blip r:embed="rId2"/>
          <a:stretch>
            <a:fillRect/>
          </a:stretch>
        </p:blipFill>
        <p:spPr>
          <a:xfrm>
            <a:off x="0" y="2875249"/>
            <a:ext cx="6340009" cy="3080981"/>
          </a:xfrm>
          <a:prstGeom prst="rect">
            <a:avLst/>
          </a:prstGeom>
        </p:spPr>
      </p:pic>
      <p:pic>
        <p:nvPicPr>
          <p:cNvPr id="5" name="Picture 4">
            <a:extLst>
              <a:ext uri="{FF2B5EF4-FFF2-40B4-BE49-F238E27FC236}">
                <a16:creationId xmlns:a16="http://schemas.microsoft.com/office/drawing/2014/main" id="{5CCC3E5C-E7F2-402C-B17F-4592B0A85FED}"/>
              </a:ext>
            </a:extLst>
          </p:cNvPr>
          <p:cNvPicPr>
            <a:picLocks noChangeAspect="1"/>
          </p:cNvPicPr>
          <p:nvPr/>
        </p:nvPicPr>
        <p:blipFill>
          <a:blip r:embed="rId3"/>
          <a:stretch>
            <a:fillRect/>
          </a:stretch>
        </p:blipFill>
        <p:spPr>
          <a:xfrm>
            <a:off x="6333259" y="0"/>
            <a:ext cx="5858741" cy="6405277"/>
          </a:xfrm>
          <a:prstGeom prst="rect">
            <a:avLst/>
          </a:prstGeom>
        </p:spPr>
      </p:pic>
    </p:spTree>
    <p:extLst>
      <p:ext uri="{BB962C8B-B14F-4D97-AF65-F5344CB8AC3E}">
        <p14:creationId xmlns:p14="http://schemas.microsoft.com/office/powerpoint/2010/main" val="31368837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981</Words>
  <Application>Microsoft Office PowerPoint</Application>
  <PresentationFormat>Widescreen</PresentationFormat>
  <Paragraphs>123</Paragraphs>
  <Slides>29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Angsana New</vt:lpstr>
      <vt:lpstr>Arial</vt:lpstr>
      <vt:lpstr>Bernard MT Condensed</vt:lpstr>
      <vt:lpstr>Bookman Old Style</vt:lpstr>
      <vt:lpstr>Calibri</vt:lpstr>
      <vt:lpstr>Impact</vt:lpstr>
      <vt:lpstr>Wingdings</vt:lpstr>
      <vt:lpstr>Wingdings 2</vt:lpstr>
      <vt:lpstr>Main Event</vt:lpstr>
      <vt:lpstr>Gun Violence</vt:lpstr>
      <vt:lpstr>Why gun violence?</vt:lpstr>
      <vt:lpstr>Gun violence QUESTIONS</vt:lpstr>
      <vt:lpstr>Predicted outcomes</vt:lpstr>
      <vt:lpstr>Brief summation</vt:lpstr>
      <vt:lpstr>Data sources</vt:lpstr>
      <vt:lpstr>Data Cleaning</vt:lpstr>
      <vt:lpstr>API Code/ Animation</vt:lpstr>
      <vt:lpstr>API Code/ Animation</vt:lpstr>
      <vt:lpstr>PowerPoint Presentation</vt:lpstr>
      <vt:lpstr>What is considered a Mass shooting?</vt:lpstr>
      <vt:lpstr>Mass Shootings in each state</vt:lpstr>
      <vt:lpstr>Top 5 states</vt:lpstr>
      <vt:lpstr>Bottom 5 States</vt:lpstr>
      <vt:lpstr>Mass Shootings Deaths</vt:lpstr>
      <vt:lpstr>PowerPoint Presentation</vt:lpstr>
      <vt:lpstr>School Shootings</vt:lpstr>
      <vt:lpstr>Top 10 States</vt:lpstr>
      <vt:lpstr>School shootings breakdown</vt:lpstr>
      <vt:lpstr>State Breakdown</vt:lpstr>
      <vt:lpstr>Between 2012 and 2014 there were 100,798 gun deaths in the US</vt:lpstr>
      <vt:lpstr>Men Vs. Women</vt:lpstr>
      <vt:lpstr>Gun Ownership by Household</vt:lpstr>
      <vt:lpstr>Firearms processed Per Year</vt:lpstr>
      <vt:lpstr>GUN VIOLENCE WITH INTENT</vt:lpstr>
      <vt:lpstr>Gun violence with intent</vt:lpstr>
      <vt:lpstr>Economic pressures on white men resulting in higher rate of suicide</vt:lpstr>
      <vt:lpstr>conclusion</vt:lpstr>
      <vt:lpstr>Final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Gun Violence</dc:title>
  <dc:creator>Sarah</dc:creator>
  <cp:lastModifiedBy>Sarah Lewkowicz</cp:lastModifiedBy>
  <cp:revision>2</cp:revision>
  <dcterms:created xsi:type="dcterms:W3CDTF">2019-04-06T17:50:05Z</dcterms:created>
  <dcterms:modified xsi:type="dcterms:W3CDTF">2019-04-09T17:58:14Z</dcterms:modified>
</cp:coreProperties>
</file>